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7"/>
  </p:notesMasterIdLst>
  <p:handoutMasterIdLst>
    <p:handoutMasterId r:id="rId48"/>
  </p:handoutMasterIdLst>
  <p:sldIdLst>
    <p:sldId id="305" r:id="rId5"/>
    <p:sldId id="296" r:id="rId6"/>
    <p:sldId id="306" r:id="rId7"/>
    <p:sldId id="361" r:id="rId8"/>
    <p:sldId id="259" r:id="rId9"/>
    <p:sldId id="311" r:id="rId10"/>
    <p:sldId id="331" r:id="rId11"/>
    <p:sldId id="330" r:id="rId12"/>
    <p:sldId id="329" r:id="rId13"/>
    <p:sldId id="332" r:id="rId14"/>
    <p:sldId id="318" r:id="rId15"/>
    <p:sldId id="323" r:id="rId16"/>
    <p:sldId id="320" r:id="rId17"/>
    <p:sldId id="321" r:id="rId18"/>
    <p:sldId id="333" r:id="rId19"/>
    <p:sldId id="343" r:id="rId20"/>
    <p:sldId id="337" r:id="rId21"/>
    <p:sldId id="338" r:id="rId22"/>
    <p:sldId id="342" r:id="rId23"/>
    <p:sldId id="345" r:id="rId24"/>
    <p:sldId id="344" r:id="rId25"/>
    <p:sldId id="349" r:id="rId26"/>
    <p:sldId id="350" r:id="rId27"/>
    <p:sldId id="348" r:id="rId28"/>
    <p:sldId id="347" r:id="rId29"/>
    <p:sldId id="346" r:id="rId30"/>
    <p:sldId id="341" r:id="rId31"/>
    <p:sldId id="352" r:id="rId32"/>
    <p:sldId id="353" r:id="rId33"/>
    <p:sldId id="351" r:id="rId34"/>
    <p:sldId id="340" r:id="rId35"/>
    <p:sldId id="354" r:id="rId36"/>
    <p:sldId id="357" r:id="rId37"/>
    <p:sldId id="356" r:id="rId38"/>
    <p:sldId id="355" r:id="rId39"/>
    <p:sldId id="358" r:id="rId40"/>
    <p:sldId id="310" r:id="rId41"/>
    <p:sldId id="317" r:id="rId42"/>
    <p:sldId id="325" r:id="rId43"/>
    <p:sldId id="360" r:id="rId44"/>
    <p:sldId id="359" r:id="rId45"/>
    <p:sldId id="31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292A"/>
    <a:srgbClr val="A9D7D9"/>
    <a:srgbClr val="93D3D9"/>
    <a:srgbClr val="AAD6FF"/>
    <a:srgbClr val="B2C8CD"/>
    <a:srgbClr val="CCD8D6"/>
    <a:srgbClr val="4F5945"/>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79" autoAdjust="0"/>
  </p:normalViewPr>
  <p:slideViewPr>
    <p:cSldViewPr snapToGrid="0">
      <p:cViewPr varScale="1">
        <p:scale>
          <a:sx n="63" d="100"/>
          <a:sy n="63" d="100"/>
        </p:scale>
        <p:origin x="804" y="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12/18/2022</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12/18/2022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5</a:t>
            </a:fld>
            <a:endParaRPr lang="en-US" dirty="0"/>
          </a:p>
        </p:txBody>
      </p:sp>
    </p:spTree>
    <p:extLst>
      <p:ext uri="{BB962C8B-B14F-4D97-AF65-F5344CB8AC3E}">
        <p14:creationId xmlns:p14="http://schemas.microsoft.com/office/powerpoint/2010/main" val="12428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localhost:8888/notebooks/FLIP%20ROBO%20-%20PROJECTS/Project%20-%20Cause%20of%20Death.ipynb#Ghana,-Greece,-Greenland,-Grenada,-Guam,-Guatemala,-Guinea,-Guinea-Bissau,-Guyana,-Haiti,-Honduras,-Hungary,-Iceland,-India,-Indonesia,-Iran,-Iraq,-Ireland,-Israel,-Italy,-Jamaica,-Japan,-Jordan,-Kazakhstan,-Kenya,-Kiribati,-Kuwait,-Kyrgyzstan,-Laos,-Latvia,-Lebanon,-Lesotho,-Liberia,-Libya,-Lithuania,-Luxembourg,-Madagascar,-Malawi,-Malaysia,-Maldives,-Mali,-Malta,-Marshall-Islands,-Mauritania,-Mauritius,-Mexico,-Micronesia,-Moldova,-Monaco,-Mongolia,-Montenegro,-Morocco,-Mozambique,-Myanmar,-Namibia,-Nauru,-Nepal,-Netherlands,-New-Zealand,-Nicaragua,-Niger,-Nigeria,-Niue,-North-Korea,-North-Macedonia,-Northern-Mariana-Islands,-Norway-and-Oman."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a:xfrm>
            <a:off x="2596896" y="2162048"/>
            <a:ext cx="6567424" cy="1513840"/>
          </a:xfrm>
        </p:spPr>
        <p:txBody>
          <a:bodyPr/>
          <a:lstStyle/>
          <a:p>
            <a:r>
              <a:rPr lang="en-US" sz="3600" spc="-150" dirty="0">
                <a:solidFill>
                  <a:srgbClr val="73292A"/>
                </a:solidFill>
                <a:effectLst>
                  <a:outerShdw blurRad="38100" dist="38100" dir="2700000" algn="tl">
                    <a:srgbClr val="000000">
                      <a:alpha val="43137"/>
                    </a:srgbClr>
                  </a:outerShdw>
                </a:effectLst>
              </a:rPr>
              <a:t>Project</a:t>
            </a:r>
            <a:br>
              <a:rPr lang="en-US" sz="4800" u="sng" spc="300" dirty="0">
                <a:solidFill>
                  <a:srgbClr val="7030A0"/>
                </a:solidFill>
                <a:effectLst>
                  <a:outerShdw blurRad="38100" dist="38100" dir="2700000" algn="tl">
                    <a:srgbClr val="000000">
                      <a:alpha val="43137"/>
                    </a:srgbClr>
                  </a:outerShdw>
                </a:effectLst>
              </a:rPr>
            </a:br>
            <a:br>
              <a:rPr lang="en-US" sz="4800" u="sng" spc="300" dirty="0">
                <a:solidFill>
                  <a:srgbClr val="7030A0"/>
                </a:solidFill>
                <a:effectLst>
                  <a:outerShdw blurRad="38100" dist="38100" dir="2700000" algn="tl">
                    <a:srgbClr val="000000">
                      <a:alpha val="43137"/>
                    </a:srgbClr>
                  </a:outerShdw>
                </a:effectLst>
              </a:rPr>
            </a:br>
            <a:r>
              <a:rPr lang="en-US" sz="4800" b="1" u="sng" spc="300" dirty="0">
                <a:solidFill>
                  <a:srgbClr val="7030A0"/>
                </a:solidFill>
                <a:effectLst>
                  <a:outerShdw blurRad="38100" dist="38100" dir="2700000" algn="tl">
                    <a:srgbClr val="000000">
                      <a:alpha val="43137"/>
                    </a:srgbClr>
                  </a:outerShdw>
                </a:effectLst>
                <a:highlight>
                  <a:srgbClr val="00FFFF"/>
                </a:highlight>
              </a:rPr>
              <a:t>Cause of Death</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a:xfrm>
            <a:off x="4454144" y="4695952"/>
            <a:ext cx="2999232" cy="438912"/>
          </a:xfrm>
        </p:spPr>
        <p:txBody>
          <a:bodyPr>
            <a:normAutofit fontScale="77500" lnSpcReduction="20000"/>
          </a:bodyPr>
          <a:lstStyle/>
          <a:p>
            <a:r>
              <a:rPr lang="en-US" b="1" dirty="0">
                <a:solidFill>
                  <a:srgbClr val="73292A"/>
                </a:solidFill>
              </a:rPr>
              <a:t>Created by : Akshay Shingavi</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B33B-78A9-D134-F8F0-27BC9FA07081}"/>
              </a:ext>
            </a:extLst>
          </p:cNvPr>
          <p:cNvSpPr>
            <a:spLocks noGrp="1"/>
          </p:cNvSpPr>
          <p:nvPr>
            <p:ph type="title"/>
          </p:nvPr>
        </p:nvSpPr>
        <p:spPr>
          <a:xfrm>
            <a:off x="1438148" y="3896360"/>
            <a:ext cx="9884664" cy="731520"/>
          </a:xfrm>
        </p:spPr>
        <p:txBody>
          <a:bodyPr>
            <a:noAutofit/>
          </a:bodyPr>
          <a:lstStyle/>
          <a:p>
            <a:r>
              <a:rPr lang="en-US" sz="3200" b="1" dirty="0">
                <a:effectLst>
                  <a:outerShdw blurRad="38100" dist="38100" dir="2700000" algn="tl">
                    <a:srgbClr val="000000">
                      <a:alpha val="43137"/>
                    </a:srgbClr>
                  </a:outerShdw>
                </a:effectLst>
              </a:rPr>
              <a:t>Year wise Average Count of Death due to various causes</a:t>
            </a:r>
            <a:endParaRPr lang="en-IN"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62439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A55850-4EEF-6628-9169-9D7C19E0661B}"/>
              </a:ext>
            </a:extLst>
          </p:cNvPr>
          <p:cNvSpPr>
            <a:spLocks noGrp="1"/>
          </p:cNvSpPr>
          <p:nvPr>
            <p:ph type="ftr" sz="quarter" idx="10"/>
          </p:nvPr>
        </p:nvSpPr>
        <p:spPr/>
        <p:txBody>
          <a:bodyPr/>
          <a:lstStyle/>
          <a:p>
            <a:r>
              <a:rPr lang="en-US" b="1" dirty="0"/>
              <a:t>Cause of Death</a:t>
            </a:r>
          </a:p>
        </p:txBody>
      </p:sp>
      <p:sp>
        <p:nvSpPr>
          <p:cNvPr id="5" name="Slide Number Placeholder 4">
            <a:extLst>
              <a:ext uri="{FF2B5EF4-FFF2-40B4-BE49-F238E27FC236}">
                <a16:creationId xmlns:a16="http://schemas.microsoft.com/office/drawing/2014/main" id="{02228FEA-4DAF-92AD-ED5A-5434AFA15C9F}"/>
              </a:ext>
            </a:extLst>
          </p:cNvPr>
          <p:cNvSpPr>
            <a:spLocks noGrp="1"/>
          </p:cNvSpPr>
          <p:nvPr>
            <p:ph type="sldNum" sz="quarter" idx="11"/>
          </p:nvPr>
        </p:nvSpPr>
        <p:spPr/>
        <p:txBody>
          <a:bodyPr/>
          <a:lstStyle/>
          <a:p>
            <a:fld id="{294A09A9-5501-47C1-A89A-A340965A2BE2}" type="slidenum">
              <a:rPr lang="en-US" smtClean="0"/>
              <a:pPr/>
              <a:t>11</a:t>
            </a:fld>
            <a:endParaRPr lang="en-US" dirty="0"/>
          </a:p>
        </p:txBody>
      </p:sp>
      <p:pic>
        <p:nvPicPr>
          <p:cNvPr id="3074" name="Picture 2">
            <a:extLst>
              <a:ext uri="{FF2B5EF4-FFF2-40B4-BE49-F238E27FC236}">
                <a16:creationId xmlns:a16="http://schemas.microsoft.com/office/drawing/2014/main" id="{A4364E70-E0B9-59C1-429C-19AB735B4E0D}"/>
              </a:ext>
            </a:extLst>
          </p:cNvPr>
          <p:cNvPicPr>
            <a:picLocks noChangeArrowheads="1"/>
          </p:cNvPicPr>
          <p:nvPr/>
        </p:nvPicPr>
        <p:blipFill rotWithShape="1">
          <a:blip r:embed="rId2">
            <a:extLst>
              <a:ext uri="{28A0092B-C50C-407E-A947-70E740481C1C}">
                <a14:useLocalDpi xmlns:a14="http://schemas.microsoft.com/office/drawing/2010/main" val="0"/>
              </a:ext>
            </a:extLst>
          </a:blip>
          <a:srcRect t="-1" r="7020" b="81226"/>
          <a:stretch/>
        </p:blipFill>
        <p:spPr bwMode="auto">
          <a:xfrm>
            <a:off x="77470" y="136525"/>
            <a:ext cx="7176770" cy="62198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03346635-C6DF-450D-39AE-031058F22005}"/>
              </a:ext>
            </a:extLst>
          </p:cNvPr>
          <p:cNvSpPr>
            <a:spLocks noGrp="1"/>
          </p:cNvSpPr>
          <p:nvPr>
            <p:ph idx="1"/>
          </p:nvPr>
        </p:nvSpPr>
        <p:spPr>
          <a:xfrm>
            <a:off x="7559040" y="436880"/>
            <a:ext cx="4297680" cy="5919470"/>
          </a:xfrm>
        </p:spPr>
        <p:txBody>
          <a:bodyPr>
            <a:normAutofit fontScale="55000" lnSpcReduction="20000"/>
          </a:bodyPr>
          <a:lstStyle/>
          <a:p>
            <a:pPr marL="0" indent="0" algn="l">
              <a:buNone/>
            </a:pPr>
            <a:r>
              <a:rPr lang="en-US" sz="2700" b="1" u="sng" dirty="0">
                <a:solidFill>
                  <a:srgbClr val="000000"/>
                </a:solidFill>
                <a:effectLst>
                  <a:outerShdw blurRad="38100" dist="38100" dir="2700000" algn="tl">
                    <a:srgbClr val="000000">
                      <a:alpha val="43137"/>
                    </a:srgbClr>
                  </a:outerShdw>
                </a:effectLst>
                <a:latin typeface="Bahnschrift" panose="020B0502040204020203" pitchFamily="34" charset="0"/>
                <a:cs typeface="Leelawadee" panose="020B0502040204020203" pitchFamily="34" charset="-34"/>
              </a:rPr>
              <a:t>Observations</a:t>
            </a:r>
          </a:p>
          <a:p>
            <a:pPr algn="l"/>
            <a:r>
              <a:rPr lang="en-US" sz="2500" b="1" i="0" dirty="0">
                <a:solidFill>
                  <a:srgbClr val="000000"/>
                </a:solidFill>
                <a:effectLst/>
                <a:latin typeface="Bahnschrift" panose="020B0502040204020203" pitchFamily="34" charset="0"/>
                <a:cs typeface="Leelawadee" panose="020B0502040204020203" pitchFamily="34" charset="-34"/>
              </a:rPr>
              <a:t>Meningitis</a:t>
            </a:r>
            <a:r>
              <a:rPr lang="en-US" b="0" i="0" dirty="0">
                <a:solidFill>
                  <a:srgbClr val="000000"/>
                </a:solidFill>
                <a:effectLst/>
                <a:latin typeface="Bahnschrift" panose="020B0502040204020203" pitchFamily="34" charset="0"/>
                <a:cs typeface="Leelawadee" panose="020B0502040204020203" pitchFamily="34" charset="-34"/>
              </a:rPr>
              <a:t> - Number of Death due to 'Meningitis' is reducing continuously year wise, mean death count of this disease in 1990 was more than 2,000 and in 2019 it was less than 1,200.</a:t>
            </a:r>
          </a:p>
          <a:p>
            <a:pPr algn="l"/>
            <a:r>
              <a:rPr lang="en-US" sz="2500" b="1" i="0" dirty="0">
                <a:solidFill>
                  <a:srgbClr val="000000"/>
                </a:solidFill>
                <a:effectLst/>
                <a:latin typeface="Bahnschrift" panose="020B0502040204020203" pitchFamily="34" charset="0"/>
                <a:cs typeface="Leelawadee" panose="020B0502040204020203" pitchFamily="34" charset="-34"/>
              </a:rPr>
              <a:t>Alzheimer's Disease and Other Dementias</a:t>
            </a:r>
            <a:r>
              <a:rPr lang="en-US" b="0" i="0" dirty="0">
                <a:solidFill>
                  <a:srgbClr val="000000"/>
                </a:solidFill>
                <a:effectLst/>
                <a:latin typeface="Bahnschrift" panose="020B0502040204020203" pitchFamily="34" charset="0"/>
                <a:cs typeface="Leelawadee" panose="020B0502040204020203" pitchFamily="34" charset="-34"/>
              </a:rPr>
              <a:t> - Deaths due to 'Alzheimer's Disease and Other Dementias’ is increasing continuously year by year. Average death due to this disease in 1990 was around 2,748 and it increased to around 7,950 in 2019.</a:t>
            </a:r>
          </a:p>
          <a:p>
            <a:pPr algn="l"/>
            <a:r>
              <a:rPr lang="en-US" sz="2500" b="1" i="0" dirty="0">
                <a:solidFill>
                  <a:srgbClr val="000000"/>
                </a:solidFill>
                <a:effectLst/>
                <a:latin typeface="Bahnschrift" panose="020B0502040204020203" pitchFamily="34" charset="0"/>
                <a:cs typeface="Leelawadee" panose="020B0502040204020203" pitchFamily="34" charset="-34"/>
              </a:rPr>
              <a:t>Parkinson's Disease</a:t>
            </a:r>
            <a:r>
              <a:rPr lang="en-US" sz="2500" b="0" i="0" dirty="0">
                <a:solidFill>
                  <a:srgbClr val="000000"/>
                </a:solidFill>
                <a:effectLst/>
                <a:latin typeface="Bahnschrift" panose="020B0502040204020203" pitchFamily="34" charset="0"/>
                <a:cs typeface="Leelawadee" panose="020B0502040204020203" pitchFamily="34" charset="-34"/>
              </a:rPr>
              <a:t>- </a:t>
            </a:r>
            <a:r>
              <a:rPr lang="en-US" b="0" i="0" dirty="0">
                <a:solidFill>
                  <a:srgbClr val="000000"/>
                </a:solidFill>
                <a:effectLst/>
                <a:latin typeface="Bahnschrift" panose="020B0502040204020203" pitchFamily="34" charset="0"/>
                <a:cs typeface="Leelawadee" panose="020B0502040204020203" pitchFamily="34" charset="-34"/>
              </a:rPr>
              <a:t>Average count of death due to Parkinson's Disease is increasing year by year. In 1990 it is around 721 and then it increased to 1,777 in 2019.</a:t>
            </a:r>
          </a:p>
          <a:p>
            <a:pPr algn="l"/>
            <a:r>
              <a:rPr lang="en-US" sz="2500" b="1" i="0" dirty="0">
                <a:solidFill>
                  <a:srgbClr val="000000"/>
                </a:solidFill>
                <a:effectLst/>
                <a:latin typeface="Bahnschrift" panose="020B0502040204020203" pitchFamily="34" charset="0"/>
                <a:cs typeface="Leelawadee" panose="020B0502040204020203" pitchFamily="34" charset="-34"/>
              </a:rPr>
              <a:t>Nutritional Deficiencies</a:t>
            </a:r>
            <a:r>
              <a:rPr lang="en-US" sz="2500" b="0" i="0" dirty="0">
                <a:solidFill>
                  <a:srgbClr val="000000"/>
                </a:solidFill>
                <a:effectLst/>
                <a:latin typeface="Bahnschrift" panose="020B0502040204020203" pitchFamily="34" charset="0"/>
                <a:cs typeface="Leelawadee" panose="020B0502040204020203" pitchFamily="34" charset="-34"/>
              </a:rPr>
              <a:t> </a:t>
            </a:r>
            <a:r>
              <a:rPr lang="en-US" b="0" i="0" dirty="0">
                <a:solidFill>
                  <a:srgbClr val="000000"/>
                </a:solidFill>
                <a:effectLst/>
                <a:latin typeface="Bahnschrift" panose="020B0502040204020203" pitchFamily="34" charset="0"/>
                <a:cs typeface="Leelawadee" panose="020B0502040204020203" pitchFamily="34" charset="-34"/>
              </a:rPr>
              <a:t>- In 1990 death due to Nutritional Deficiencies is 3,709 and it reduced to 1,232 in 2019, there is continuous decrease in death number from 1990 to 2019.</a:t>
            </a:r>
          </a:p>
          <a:p>
            <a:pPr algn="l"/>
            <a:r>
              <a:rPr lang="en-US" sz="2500" b="1" i="0" dirty="0">
                <a:solidFill>
                  <a:srgbClr val="000000"/>
                </a:solidFill>
                <a:effectLst/>
                <a:latin typeface="Bahnschrift" panose="020B0502040204020203" pitchFamily="34" charset="0"/>
                <a:cs typeface="Leelawadee" panose="020B0502040204020203" pitchFamily="34" charset="-34"/>
              </a:rPr>
              <a:t>Malaria</a:t>
            </a:r>
            <a:r>
              <a:rPr lang="en-US" sz="2500" b="0" i="0" dirty="0">
                <a:solidFill>
                  <a:srgbClr val="000000"/>
                </a:solidFill>
                <a:effectLst/>
                <a:latin typeface="Bahnschrift" panose="020B0502040204020203" pitchFamily="34" charset="0"/>
                <a:cs typeface="Leelawadee" panose="020B0502040204020203" pitchFamily="34" charset="-34"/>
              </a:rPr>
              <a:t> </a:t>
            </a:r>
            <a:r>
              <a:rPr lang="en-US" b="0" i="0" dirty="0">
                <a:solidFill>
                  <a:srgbClr val="000000"/>
                </a:solidFill>
                <a:effectLst/>
                <a:latin typeface="Bahnschrift" panose="020B0502040204020203" pitchFamily="34" charset="0"/>
                <a:cs typeface="Leelawadee" panose="020B0502040204020203" pitchFamily="34" charset="-34"/>
              </a:rPr>
              <a:t>– The death ratio of death due to malaria was constant between 1990 – 2010, average death in these years was 4,417 and then it started reducing from 2011, in 2019 death average of all countries was 3,152.</a:t>
            </a:r>
          </a:p>
          <a:p>
            <a:pPr algn="l"/>
            <a:r>
              <a:rPr lang="en-US" sz="2500" b="1" i="0" dirty="0">
                <a:solidFill>
                  <a:srgbClr val="000000"/>
                </a:solidFill>
                <a:effectLst/>
                <a:latin typeface="Bahnschrift" panose="020B0502040204020203" pitchFamily="34" charset="0"/>
                <a:cs typeface="Leelawadee" panose="020B0502040204020203" pitchFamily="34" charset="-34"/>
              </a:rPr>
              <a:t>Drowning</a:t>
            </a:r>
            <a:r>
              <a:rPr lang="en-US" sz="2500" b="0" i="0" dirty="0">
                <a:solidFill>
                  <a:srgbClr val="000000"/>
                </a:solidFill>
                <a:effectLst/>
                <a:latin typeface="Bahnschrift" panose="020B0502040204020203" pitchFamily="34" charset="0"/>
                <a:cs typeface="Leelawadee" panose="020B0502040204020203" pitchFamily="34" charset="-34"/>
              </a:rPr>
              <a:t> – </a:t>
            </a:r>
            <a:r>
              <a:rPr lang="en-US" b="0" i="0" dirty="0">
                <a:solidFill>
                  <a:srgbClr val="000000"/>
                </a:solidFill>
                <a:effectLst/>
                <a:latin typeface="Bahnschrift" panose="020B0502040204020203" pitchFamily="34" charset="0"/>
                <a:cs typeface="Leelawadee" panose="020B0502040204020203" pitchFamily="34" charset="-34"/>
              </a:rPr>
              <a:t>There is continuous fall of death due to drowning, it is around 2,257 in the year 1990 and it has been reduced to 1,162 in the year 2019.</a:t>
            </a:r>
          </a:p>
          <a:p>
            <a:pPr marL="0" indent="0">
              <a:buNone/>
            </a:pPr>
            <a:endParaRPr lang="en-IN" dirty="0"/>
          </a:p>
        </p:txBody>
      </p:sp>
    </p:spTree>
    <p:extLst>
      <p:ext uri="{BB962C8B-B14F-4D97-AF65-F5344CB8AC3E}">
        <p14:creationId xmlns:p14="http://schemas.microsoft.com/office/powerpoint/2010/main" val="667743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A55850-4EEF-6628-9169-9D7C19E0661B}"/>
              </a:ext>
            </a:extLst>
          </p:cNvPr>
          <p:cNvSpPr>
            <a:spLocks noGrp="1"/>
          </p:cNvSpPr>
          <p:nvPr>
            <p:ph type="ftr" sz="quarter" idx="10"/>
          </p:nvPr>
        </p:nvSpPr>
        <p:spPr/>
        <p:txBody>
          <a:bodyPr/>
          <a:lstStyle/>
          <a:p>
            <a:r>
              <a:rPr lang="en-US" b="1" dirty="0"/>
              <a:t>Cause of Death</a:t>
            </a:r>
          </a:p>
        </p:txBody>
      </p:sp>
      <p:sp>
        <p:nvSpPr>
          <p:cNvPr id="5" name="Slide Number Placeholder 4">
            <a:extLst>
              <a:ext uri="{FF2B5EF4-FFF2-40B4-BE49-F238E27FC236}">
                <a16:creationId xmlns:a16="http://schemas.microsoft.com/office/drawing/2014/main" id="{02228FEA-4DAF-92AD-ED5A-5434AFA15C9F}"/>
              </a:ext>
            </a:extLst>
          </p:cNvPr>
          <p:cNvSpPr>
            <a:spLocks noGrp="1"/>
          </p:cNvSpPr>
          <p:nvPr>
            <p:ph type="sldNum" sz="quarter" idx="11"/>
          </p:nvPr>
        </p:nvSpPr>
        <p:spPr/>
        <p:txBody>
          <a:bodyPr/>
          <a:lstStyle/>
          <a:p>
            <a:fld id="{294A09A9-5501-47C1-A89A-A340965A2BE2}" type="slidenum">
              <a:rPr lang="en-US" smtClean="0"/>
              <a:pPr/>
              <a:t>12</a:t>
            </a:fld>
            <a:endParaRPr lang="en-US" dirty="0"/>
          </a:p>
        </p:txBody>
      </p:sp>
      <p:sp>
        <p:nvSpPr>
          <p:cNvPr id="6" name="Content Placeholder 2">
            <a:extLst>
              <a:ext uri="{FF2B5EF4-FFF2-40B4-BE49-F238E27FC236}">
                <a16:creationId xmlns:a16="http://schemas.microsoft.com/office/drawing/2014/main" id="{03346635-C6DF-450D-39AE-031058F22005}"/>
              </a:ext>
            </a:extLst>
          </p:cNvPr>
          <p:cNvSpPr>
            <a:spLocks noGrp="1"/>
          </p:cNvSpPr>
          <p:nvPr>
            <p:ph idx="1"/>
          </p:nvPr>
        </p:nvSpPr>
        <p:spPr>
          <a:xfrm>
            <a:off x="7559040" y="436880"/>
            <a:ext cx="4297680" cy="5919470"/>
          </a:xfrm>
        </p:spPr>
        <p:txBody>
          <a:bodyPr>
            <a:normAutofit fontScale="55000" lnSpcReduction="20000"/>
          </a:bodyPr>
          <a:lstStyle/>
          <a:p>
            <a:pPr marL="0" indent="0" algn="l">
              <a:buNone/>
            </a:pPr>
            <a:r>
              <a:rPr lang="en-US" sz="2700" b="1" u="sng" dirty="0">
                <a:solidFill>
                  <a:srgbClr val="000000"/>
                </a:solidFill>
                <a:effectLst>
                  <a:outerShdw blurRad="38100" dist="38100" dir="2700000" algn="tl">
                    <a:srgbClr val="000000">
                      <a:alpha val="43137"/>
                    </a:srgbClr>
                  </a:outerShdw>
                </a:effectLst>
                <a:latin typeface="Bahnschrift" panose="020B0502040204020203" pitchFamily="34" charset="0"/>
                <a:cs typeface="Leelawadee" panose="020B0502040204020203" pitchFamily="34" charset="-34"/>
              </a:rPr>
              <a:t>Observations</a:t>
            </a:r>
          </a:p>
          <a:p>
            <a:pPr algn="l"/>
            <a:r>
              <a:rPr lang="en-US" sz="2700" b="1" dirty="0">
                <a:solidFill>
                  <a:srgbClr val="000000"/>
                </a:solidFill>
                <a:latin typeface="Bahnschrift" panose="020B0502040204020203" pitchFamily="34" charset="0"/>
                <a:cs typeface="Leelawadee" panose="020B0502040204020203" pitchFamily="34" charset="-34"/>
              </a:rPr>
              <a:t>Interpersonal Violence</a:t>
            </a:r>
            <a:r>
              <a:rPr lang="en-US" sz="2700" dirty="0">
                <a:solidFill>
                  <a:srgbClr val="000000"/>
                </a:solidFill>
                <a:latin typeface="Bahnschrift" panose="020B0502040204020203" pitchFamily="34" charset="0"/>
                <a:cs typeface="Leelawadee" panose="020B0502040204020203" pitchFamily="34" charset="-34"/>
              </a:rPr>
              <a:t> – Between 1990 to 1994 there was increase in death, however after 1994 there was little fall and then again it kept increasing from 1999 till 2003, since then till 2019 number is decreasing. Average death in 2019 was 2030.</a:t>
            </a:r>
          </a:p>
          <a:p>
            <a:pPr algn="l"/>
            <a:r>
              <a:rPr lang="en-US" sz="2700" b="1" dirty="0">
                <a:solidFill>
                  <a:srgbClr val="000000"/>
                </a:solidFill>
                <a:latin typeface="Bahnschrift" panose="020B0502040204020203" pitchFamily="34" charset="0"/>
                <a:cs typeface="Leelawadee" panose="020B0502040204020203" pitchFamily="34" charset="-34"/>
              </a:rPr>
              <a:t>Maternal Disorders</a:t>
            </a:r>
            <a:r>
              <a:rPr lang="en-US" sz="2700" dirty="0">
                <a:solidFill>
                  <a:srgbClr val="000000"/>
                </a:solidFill>
                <a:latin typeface="Bahnschrift" panose="020B0502040204020203" pitchFamily="34" charset="0"/>
                <a:cs typeface="Leelawadee" panose="020B0502040204020203" pitchFamily="34" charset="-34"/>
              </a:rPr>
              <a:t> - Average number of death due to Maternal Disorders in 1990 was 1,482 and since then there is continuous fall in count, in 2019 average death count was 962.</a:t>
            </a:r>
          </a:p>
          <a:p>
            <a:pPr algn="l"/>
            <a:r>
              <a:rPr lang="en-US" sz="2700" b="1" dirty="0">
                <a:solidFill>
                  <a:srgbClr val="000000"/>
                </a:solidFill>
                <a:latin typeface="Bahnschrift" panose="020B0502040204020203" pitchFamily="34" charset="0"/>
                <a:cs typeface="Leelawadee" panose="020B0502040204020203" pitchFamily="34" charset="-34"/>
              </a:rPr>
              <a:t>HIV/AIDS</a:t>
            </a:r>
            <a:r>
              <a:rPr lang="en-US" sz="2700" dirty="0">
                <a:solidFill>
                  <a:srgbClr val="000000"/>
                </a:solidFill>
                <a:latin typeface="Bahnschrift" panose="020B0502040204020203" pitchFamily="34" charset="0"/>
                <a:cs typeface="Leelawadee" panose="020B0502040204020203" pitchFamily="34" charset="-34"/>
              </a:rPr>
              <a:t> – From year 1990 to 2004 there is continuous increase in Death Count in 1990 it was 1,647 and it increased to 9,034 in 2004, after 2004 the count is continuously decreasing, the average death count in 2019 was 4,230.</a:t>
            </a:r>
          </a:p>
          <a:p>
            <a:pPr algn="l"/>
            <a:r>
              <a:rPr lang="en-US" sz="2700" b="1" dirty="0">
                <a:solidFill>
                  <a:srgbClr val="000000"/>
                </a:solidFill>
                <a:latin typeface="Bahnschrift" panose="020B0502040204020203" pitchFamily="34" charset="0"/>
                <a:cs typeface="Leelawadee" panose="020B0502040204020203" pitchFamily="34" charset="-34"/>
              </a:rPr>
              <a:t>Drug Use Disorders</a:t>
            </a:r>
            <a:r>
              <a:rPr lang="en-US" sz="2700" dirty="0">
                <a:solidFill>
                  <a:srgbClr val="000000"/>
                </a:solidFill>
                <a:latin typeface="Bahnschrift" panose="020B0502040204020203" pitchFamily="34" charset="0"/>
                <a:cs typeface="Leelawadee" panose="020B0502040204020203" pitchFamily="34" charset="-34"/>
              </a:rPr>
              <a:t> – There is continuous increase in average death count, in 1990 it was 275 and in 2019 it was 627.</a:t>
            </a:r>
          </a:p>
          <a:p>
            <a:pPr algn="l"/>
            <a:r>
              <a:rPr lang="en-US" sz="2700" b="1" dirty="0">
                <a:solidFill>
                  <a:srgbClr val="000000"/>
                </a:solidFill>
                <a:latin typeface="Bahnschrift" panose="020B0502040204020203" pitchFamily="34" charset="0"/>
                <a:cs typeface="Leelawadee" panose="020B0502040204020203" pitchFamily="34" charset="-34"/>
              </a:rPr>
              <a:t>Tuberculosis</a:t>
            </a:r>
            <a:r>
              <a:rPr lang="en-US" sz="2700" dirty="0">
                <a:solidFill>
                  <a:srgbClr val="000000"/>
                </a:solidFill>
                <a:latin typeface="Bahnschrift" panose="020B0502040204020203" pitchFamily="34" charset="0"/>
                <a:cs typeface="Leelawadee" panose="020B0502040204020203" pitchFamily="34" charset="-34"/>
              </a:rPr>
              <a:t> – Average count of death due to Tuberculosis is decreasing year by year, in 1990 it was around 8,709 and it reduced to 5,780 in 2019.</a:t>
            </a:r>
          </a:p>
          <a:p>
            <a:pPr algn="l"/>
            <a:r>
              <a:rPr lang="en-US" sz="2700" b="1" dirty="0">
                <a:solidFill>
                  <a:srgbClr val="000000"/>
                </a:solidFill>
                <a:latin typeface="Bahnschrift" panose="020B0502040204020203" pitchFamily="34" charset="0"/>
                <a:cs typeface="Leelawadee" panose="020B0502040204020203" pitchFamily="34" charset="-34"/>
              </a:rPr>
              <a:t>Cardiovascular Diseases</a:t>
            </a:r>
            <a:r>
              <a:rPr lang="en-US" sz="2700" dirty="0">
                <a:solidFill>
                  <a:srgbClr val="000000"/>
                </a:solidFill>
                <a:latin typeface="Bahnschrift" panose="020B0502040204020203" pitchFamily="34" charset="0"/>
                <a:cs typeface="Leelawadee" panose="020B0502040204020203" pitchFamily="34" charset="-34"/>
              </a:rPr>
              <a:t> – Death count due to cardiovascular diseases is continuously increasing, in the year 1990 it was 59,128 and it increased to 90,942 in the year 2019. The death average count is most in this disease as compare to other diseases</a:t>
            </a:r>
            <a:r>
              <a:rPr lang="en-US" b="0" i="0" dirty="0">
                <a:solidFill>
                  <a:srgbClr val="000000"/>
                </a:solidFill>
                <a:effectLst/>
                <a:latin typeface="Helvetica Neue"/>
              </a:rPr>
              <a:t>.</a:t>
            </a:r>
          </a:p>
          <a:p>
            <a:pPr marL="0" indent="0">
              <a:buNone/>
            </a:pPr>
            <a:endParaRPr lang="en-IN" dirty="0"/>
          </a:p>
        </p:txBody>
      </p:sp>
      <p:pic>
        <p:nvPicPr>
          <p:cNvPr id="3" name="Picture 2">
            <a:extLst>
              <a:ext uri="{FF2B5EF4-FFF2-40B4-BE49-F238E27FC236}">
                <a16:creationId xmlns:a16="http://schemas.microsoft.com/office/drawing/2014/main" id="{87BC1FDA-A408-417E-05AB-5047506B0B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674" b="62470"/>
          <a:stretch/>
        </p:blipFill>
        <p:spPr bwMode="auto">
          <a:xfrm>
            <a:off x="91440" y="213360"/>
            <a:ext cx="7538720" cy="620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32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A55850-4EEF-6628-9169-9D7C19E0661B}"/>
              </a:ext>
            </a:extLst>
          </p:cNvPr>
          <p:cNvSpPr>
            <a:spLocks noGrp="1"/>
          </p:cNvSpPr>
          <p:nvPr>
            <p:ph type="ftr" sz="quarter" idx="10"/>
          </p:nvPr>
        </p:nvSpPr>
        <p:spPr/>
        <p:txBody>
          <a:bodyPr/>
          <a:lstStyle/>
          <a:p>
            <a:r>
              <a:rPr lang="en-US" b="1" dirty="0"/>
              <a:t>Cause of Death</a:t>
            </a:r>
          </a:p>
        </p:txBody>
      </p:sp>
      <p:sp>
        <p:nvSpPr>
          <p:cNvPr id="5" name="Slide Number Placeholder 4">
            <a:extLst>
              <a:ext uri="{FF2B5EF4-FFF2-40B4-BE49-F238E27FC236}">
                <a16:creationId xmlns:a16="http://schemas.microsoft.com/office/drawing/2014/main" id="{02228FEA-4DAF-92AD-ED5A-5434AFA15C9F}"/>
              </a:ext>
            </a:extLst>
          </p:cNvPr>
          <p:cNvSpPr>
            <a:spLocks noGrp="1"/>
          </p:cNvSpPr>
          <p:nvPr>
            <p:ph type="sldNum" sz="quarter" idx="11"/>
          </p:nvPr>
        </p:nvSpPr>
        <p:spPr/>
        <p:txBody>
          <a:bodyPr/>
          <a:lstStyle/>
          <a:p>
            <a:fld id="{294A09A9-5501-47C1-A89A-A340965A2BE2}" type="slidenum">
              <a:rPr lang="en-US" smtClean="0"/>
              <a:pPr/>
              <a:t>13</a:t>
            </a:fld>
            <a:endParaRPr lang="en-US" dirty="0"/>
          </a:p>
        </p:txBody>
      </p:sp>
      <p:pic>
        <p:nvPicPr>
          <p:cNvPr id="3074" name="Picture 2">
            <a:extLst>
              <a:ext uri="{FF2B5EF4-FFF2-40B4-BE49-F238E27FC236}">
                <a16:creationId xmlns:a16="http://schemas.microsoft.com/office/drawing/2014/main" id="{A4364E70-E0B9-59C1-429C-19AB735B4E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489" b="43749"/>
          <a:stretch/>
        </p:blipFill>
        <p:spPr bwMode="auto">
          <a:xfrm>
            <a:off x="228600" y="224155"/>
            <a:ext cx="7249160" cy="626808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27E01DE1-81DD-3C61-3524-308BD2634B86}"/>
              </a:ext>
            </a:extLst>
          </p:cNvPr>
          <p:cNvSpPr>
            <a:spLocks noGrp="1"/>
          </p:cNvSpPr>
          <p:nvPr>
            <p:ph idx="1"/>
          </p:nvPr>
        </p:nvSpPr>
        <p:spPr>
          <a:xfrm>
            <a:off x="7559040" y="436880"/>
            <a:ext cx="4297680" cy="5919470"/>
          </a:xfrm>
        </p:spPr>
        <p:txBody>
          <a:bodyPr>
            <a:normAutofit fontScale="55000" lnSpcReduction="20000"/>
          </a:bodyPr>
          <a:lstStyle/>
          <a:p>
            <a:pPr marL="0" indent="0" algn="l">
              <a:buNone/>
            </a:pPr>
            <a:r>
              <a:rPr lang="en-US" sz="2700" b="1" u="sng" dirty="0">
                <a:solidFill>
                  <a:srgbClr val="000000"/>
                </a:solidFill>
                <a:effectLst>
                  <a:outerShdw blurRad="38100" dist="38100" dir="2700000" algn="tl">
                    <a:srgbClr val="000000">
                      <a:alpha val="43137"/>
                    </a:srgbClr>
                  </a:outerShdw>
                </a:effectLst>
                <a:latin typeface="Bahnschrift" panose="020B0502040204020203" pitchFamily="34" charset="0"/>
                <a:cs typeface="Leelawadee" panose="020B0502040204020203" pitchFamily="34" charset="-34"/>
              </a:rPr>
              <a:t>Observations</a:t>
            </a:r>
          </a:p>
          <a:p>
            <a:pPr algn="l"/>
            <a:r>
              <a:rPr lang="en-US" sz="2700" b="1" dirty="0">
                <a:solidFill>
                  <a:srgbClr val="000000"/>
                </a:solidFill>
                <a:latin typeface="Bahnschrift" panose="020B0502040204020203" pitchFamily="34" charset="0"/>
                <a:cs typeface="Leelawadee" panose="020B0502040204020203" pitchFamily="34" charset="-34"/>
              </a:rPr>
              <a:t>Lower Respiratory Infections</a:t>
            </a:r>
            <a:r>
              <a:rPr lang="en-US" sz="2700" dirty="0">
                <a:solidFill>
                  <a:srgbClr val="000000"/>
                </a:solidFill>
                <a:latin typeface="Bahnschrift" panose="020B0502040204020203" pitchFamily="34" charset="0"/>
                <a:cs typeface="Leelawadee" panose="020B0502040204020203" pitchFamily="34" charset="-34"/>
              </a:rPr>
              <a:t> – There is constant decrease in death count due to Lower Respiratory Infections in 1990 it was around 16,66 and in 2019 it reduced to 12,213.</a:t>
            </a:r>
          </a:p>
          <a:p>
            <a:pPr algn="l"/>
            <a:r>
              <a:rPr lang="en-US" sz="2700" b="1" dirty="0">
                <a:solidFill>
                  <a:srgbClr val="000000"/>
                </a:solidFill>
                <a:latin typeface="Bahnschrift" panose="020B0502040204020203" pitchFamily="34" charset="0"/>
                <a:cs typeface="Leelawadee" panose="020B0502040204020203" pitchFamily="34" charset="-34"/>
              </a:rPr>
              <a:t>Neonatal Disorders</a:t>
            </a:r>
            <a:r>
              <a:rPr lang="en-US" sz="2700" dirty="0">
                <a:solidFill>
                  <a:srgbClr val="000000"/>
                </a:solidFill>
                <a:latin typeface="Bahnschrift" panose="020B0502040204020203" pitchFamily="34" charset="0"/>
                <a:cs typeface="Leelawadee" panose="020B0502040204020203" pitchFamily="34" charset="-34"/>
              </a:rPr>
              <a:t> – In year 1990 average death count was 14,728 and death rate is reducing, in 2019 average death count was 9,222.</a:t>
            </a:r>
          </a:p>
          <a:p>
            <a:pPr algn="l"/>
            <a:r>
              <a:rPr lang="en-US" sz="2700" b="1" dirty="0">
                <a:solidFill>
                  <a:srgbClr val="000000"/>
                </a:solidFill>
                <a:latin typeface="Bahnschrift" panose="020B0502040204020203" pitchFamily="34" charset="0"/>
                <a:cs typeface="Leelawadee" panose="020B0502040204020203" pitchFamily="34" charset="-34"/>
              </a:rPr>
              <a:t>Alcohol Use Disorders </a:t>
            </a:r>
            <a:r>
              <a:rPr lang="en-US" sz="2700" dirty="0">
                <a:solidFill>
                  <a:srgbClr val="000000"/>
                </a:solidFill>
                <a:latin typeface="Bahnschrift" panose="020B0502040204020203" pitchFamily="34" charset="0"/>
                <a:cs typeface="Leelawadee" panose="020B0502040204020203" pitchFamily="34" charset="-34"/>
              </a:rPr>
              <a:t>– Death count for this disease is not constant, it keeps increasing and decreasing. The average count of death in 1990 was 570 and it was 823 in 2019, while highest was in 2005 which is approx. 890.</a:t>
            </a:r>
          </a:p>
          <a:p>
            <a:pPr algn="l"/>
            <a:r>
              <a:rPr lang="en-US" sz="2700" b="1" dirty="0">
                <a:solidFill>
                  <a:srgbClr val="000000"/>
                </a:solidFill>
                <a:latin typeface="Bahnschrift" panose="020B0502040204020203" pitchFamily="34" charset="0"/>
                <a:cs typeface="Leelawadee" panose="020B0502040204020203" pitchFamily="34" charset="-34"/>
              </a:rPr>
              <a:t>Self-harm</a:t>
            </a:r>
            <a:r>
              <a:rPr lang="en-US" sz="2700" dirty="0">
                <a:solidFill>
                  <a:srgbClr val="000000"/>
                </a:solidFill>
                <a:latin typeface="Bahnschrift" panose="020B0502040204020203" pitchFamily="34" charset="0"/>
                <a:cs typeface="Leelawadee" panose="020B0502040204020203" pitchFamily="34" charset="-34"/>
              </a:rPr>
              <a:t> – The average count of death due to ‘Self-harm’ is between 3,000 to 4,000. In 1999 it was highest with average count of 4,121 per year.</a:t>
            </a:r>
          </a:p>
          <a:p>
            <a:pPr algn="l"/>
            <a:r>
              <a:rPr lang="en-US" sz="2700" b="1" dirty="0">
                <a:solidFill>
                  <a:srgbClr val="000000"/>
                </a:solidFill>
                <a:latin typeface="Bahnschrift" panose="020B0502040204020203" pitchFamily="34" charset="0"/>
                <a:cs typeface="Leelawadee" panose="020B0502040204020203" pitchFamily="34" charset="-34"/>
              </a:rPr>
              <a:t>Exposure to Forces of Nature</a:t>
            </a:r>
            <a:r>
              <a:rPr lang="en-US" sz="2700" dirty="0">
                <a:solidFill>
                  <a:srgbClr val="000000"/>
                </a:solidFill>
                <a:latin typeface="Bahnschrift" panose="020B0502040204020203" pitchFamily="34" charset="0"/>
                <a:cs typeface="Leelawadee" panose="020B0502040204020203" pitchFamily="34" charset="-34"/>
              </a:rPr>
              <a:t> – Average death count is mostly less than 1,000, however year 2004, 2008 and 2010 is exception to this, average death count for these years is more than 1000 where in 2004 count is maximum with average death count of 1,188.</a:t>
            </a:r>
          </a:p>
          <a:p>
            <a:pPr algn="l"/>
            <a:r>
              <a:rPr lang="en-US" sz="2700" b="1" dirty="0">
                <a:solidFill>
                  <a:srgbClr val="000000"/>
                </a:solidFill>
                <a:latin typeface="Bahnschrift" panose="020B0502040204020203" pitchFamily="34" charset="0"/>
                <a:cs typeface="Leelawadee" panose="020B0502040204020203" pitchFamily="34" charset="-34"/>
              </a:rPr>
              <a:t>Diarrheal Diseases</a:t>
            </a:r>
            <a:r>
              <a:rPr lang="en-US" sz="2700" dirty="0">
                <a:solidFill>
                  <a:srgbClr val="000000"/>
                </a:solidFill>
                <a:latin typeface="Bahnschrift" panose="020B0502040204020203" pitchFamily="34" charset="0"/>
                <a:cs typeface="Leelawadee" panose="020B0502040204020203" pitchFamily="34" charset="-34"/>
              </a:rPr>
              <a:t> – There is continuous fall of death count year by year, in 1990 average death count was around 14,190 and it has been reduced to 7,518 which is approximately 50%.</a:t>
            </a:r>
          </a:p>
          <a:p>
            <a:pPr marL="0" indent="0">
              <a:buNone/>
            </a:pPr>
            <a:endParaRPr lang="en-IN" dirty="0"/>
          </a:p>
        </p:txBody>
      </p:sp>
    </p:spTree>
    <p:extLst>
      <p:ext uri="{BB962C8B-B14F-4D97-AF65-F5344CB8AC3E}">
        <p14:creationId xmlns:p14="http://schemas.microsoft.com/office/powerpoint/2010/main" val="3936369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A55850-4EEF-6628-9169-9D7C19E0661B}"/>
              </a:ext>
            </a:extLst>
          </p:cNvPr>
          <p:cNvSpPr>
            <a:spLocks noGrp="1"/>
          </p:cNvSpPr>
          <p:nvPr>
            <p:ph type="ftr" sz="quarter" idx="10"/>
          </p:nvPr>
        </p:nvSpPr>
        <p:spPr/>
        <p:txBody>
          <a:bodyPr/>
          <a:lstStyle/>
          <a:p>
            <a:r>
              <a:rPr lang="en-US" b="1" dirty="0"/>
              <a:t>Cause of Death</a:t>
            </a:r>
          </a:p>
        </p:txBody>
      </p:sp>
      <p:sp>
        <p:nvSpPr>
          <p:cNvPr id="5" name="Slide Number Placeholder 4">
            <a:extLst>
              <a:ext uri="{FF2B5EF4-FFF2-40B4-BE49-F238E27FC236}">
                <a16:creationId xmlns:a16="http://schemas.microsoft.com/office/drawing/2014/main" id="{02228FEA-4DAF-92AD-ED5A-5434AFA15C9F}"/>
              </a:ext>
            </a:extLst>
          </p:cNvPr>
          <p:cNvSpPr>
            <a:spLocks noGrp="1"/>
          </p:cNvSpPr>
          <p:nvPr>
            <p:ph type="sldNum" sz="quarter" idx="11"/>
          </p:nvPr>
        </p:nvSpPr>
        <p:spPr/>
        <p:txBody>
          <a:bodyPr/>
          <a:lstStyle/>
          <a:p>
            <a:fld id="{294A09A9-5501-47C1-A89A-A340965A2BE2}" type="slidenum">
              <a:rPr lang="en-US" smtClean="0"/>
              <a:pPr/>
              <a:t>14</a:t>
            </a:fld>
            <a:endParaRPr lang="en-US" dirty="0"/>
          </a:p>
        </p:txBody>
      </p:sp>
      <p:pic>
        <p:nvPicPr>
          <p:cNvPr id="3074" name="Picture 2">
            <a:extLst>
              <a:ext uri="{FF2B5EF4-FFF2-40B4-BE49-F238E27FC236}">
                <a16:creationId xmlns:a16="http://schemas.microsoft.com/office/drawing/2014/main" id="{A4364E70-E0B9-59C1-429C-19AB735B4E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6199" b="24994"/>
          <a:stretch/>
        </p:blipFill>
        <p:spPr bwMode="auto">
          <a:xfrm>
            <a:off x="107949" y="136525"/>
            <a:ext cx="7451091" cy="630491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4D7F1E51-B3F4-1915-8E1C-53BA9297A2D4}"/>
              </a:ext>
            </a:extLst>
          </p:cNvPr>
          <p:cNvSpPr>
            <a:spLocks noGrp="1"/>
          </p:cNvSpPr>
          <p:nvPr>
            <p:ph idx="1"/>
          </p:nvPr>
        </p:nvSpPr>
        <p:spPr>
          <a:xfrm>
            <a:off x="7559040" y="436880"/>
            <a:ext cx="4297680" cy="5919470"/>
          </a:xfrm>
        </p:spPr>
        <p:txBody>
          <a:bodyPr>
            <a:normAutofit fontScale="47500" lnSpcReduction="20000"/>
          </a:bodyPr>
          <a:lstStyle/>
          <a:p>
            <a:pPr marL="0" indent="0" algn="l">
              <a:buNone/>
            </a:pPr>
            <a:r>
              <a:rPr lang="en-US" sz="2900" b="1" u="sng" dirty="0">
                <a:solidFill>
                  <a:srgbClr val="000000"/>
                </a:solidFill>
                <a:latin typeface="Bahnschrift" panose="020B0502040204020203" pitchFamily="34" charset="0"/>
                <a:cs typeface="Leelawadee" panose="020B0502040204020203" pitchFamily="34" charset="-34"/>
              </a:rPr>
              <a:t>Observations</a:t>
            </a:r>
          </a:p>
          <a:p>
            <a:pPr algn="l"/>
            <a:r>
              <a:rPr lang="en-US" sz="2900" b="1" dirty="0">
                <a:solidFill>
                  <a:srgbClr val="000000"/>
                </a:solidFill>
                <a:latin typeface="Bahnschrift" panose="020B0502040204020203" pitchFamily="34" charset="0"/>
                <a:cs typeface="Leelawadee" panose="020B0502040204020203" pitchFamily="34" charset="-34"/>
              </a:rPr>
              <a:t>Environmental Heat and Cold Exposure</a:t>
            </a:r>
            <a:r>
              <a:rPr lang="en-US" sz="2900" dirty="0">
                <a:solidFill>
                  <a:srgbClr val="000000"/>
                </a:solidFill>
                <a:latin typeface="Bahnschrift" panose="020B0502040204020203" pitchFamily="34" charset="0"/>
                <a:cs typeface="Leelawadee" panose="020B0502040204020203" pitchFamily="34" charset="-34"/>
              </a:rPr>
              <a:t> – There were ups and downs in death count between 1990 to 2004, however after 2004 there is continuous decrease in count of death number, in 1990 it was 269 after that till 2003 it became 352 and again reduced to 232 in 2019.</a:t>
            </a:r>
          </a:p>
          <a:p>
            <a:pPr algn="l"/>
            <a:r>
              <a:rPr lang="en-US" sz="2900" b="1" dirty="0">
                <a:solidFill>
                  <a:srgbClr val="000000"/>
                </a:solidFill>
                <a:latin typeface="Bahnschrift" panose="020B0502040204020203" pitchFamily="34" charset="0"/>
                <a:cs typeface="Leelawadee" panose="020B0502040204020203" pitchFamily="34" charset="-34"/>
              </a:rPr>
              <a:t>Neoplasms</a:t>
            </a:r>
            <a:r>
              <a:rPr lang="en-US" sz="2900" dirty="0">
                <a:solidFill>
                  <a:srgbClr val="000000"/>
                </a:solidFill>
                <a:latin typeface="Bahnschrift" panose="020B0502040204020203" pitchFamily="34" charset="0"/>
                <a:cs typeface="Leelawadee" panose="020B0502040204020203" pitchFamily="34" charset="-34"/>
              </a:rPr>
              <a:t> – Death count is continuously increasing; the average count of death was 28,199 in the year 1990 and it reduced to 49,383 in 2019.</a:t>
            </a:r>
          </a:p>
          <a:p>
            <a:pPr algn="l"/>
            <a:r>
              <a:rPr lang="en-US" sz="2900" b="1" dirty="0">
                <a:solidFill>
                  <a:srgbClr val="000000"/>
                </a:solidFill>
                <a:latin typeface="Bahnschrift" panose="020B0502040204020203" pitchFamily="34" charset="0"/>
                <a:cs typeface="Leelawadee" panose="020B0502040204020203" pitchFamily="34" charset="-34"/>
              </a:rPr>
              <a:t>Conflict and Terrorism</a:t>
            </a:r>
            <a:r>
              <a:rPr lang="en-US" sz="2900" dirty="0">
                <a:solidFill>
                  <a:srgbClr val="000000"/>
                </a:solidFill>
                <a:latin typeface="Bahnschrift" panose="020B0502040204020203" pitchFamily="34" charset="0"/>
                <a:cs typeface="Leelawadee" panose="020B0502040204020203" pitchFamily="34" charset="-34"/>
              </a:rPr>
              <a:t> – Death due to ‘Conflict and Terrorism’ there is not much death, the count is less than 1000 in each year except the year 1994 where average count of death was around 2,774.</a:t>
            </a:r>
          </a:p>
          <a:p>
            <a:pPr algn="l"/>
            <a:r>
              <a:rPr lang="en-US" sz="2900" b="1" dirty="0">
                <a:solidFill>
                  <a:srgbClr val="000000"/>
                </a:solidFill>
                <a:latin typeface="Bahnschrift" panose="020B0502040204020203" pitchFamily="34" charset="0"/>
                <a:cs typeface="Leelawadee" panose="020B0502040204020203" pitchFamily="34" charset="-34"/>
              </a:rPr>
              <a:t>Diabetes Mellitus</a:t>
            </a:r>
            <a:r>
              <a:rPr lang="en-US" sz="2900" dirty="0">
                <a:solidFill>
                  <a:srgbClr val="000000"/>
                </a:solidFill>
                <a:latin typeface="Bahnschrift" panose="020B0502040204020203" pitchFamily="34" charset="0"/>
                <a:cs typeface="Leelawadee" panose="020B0502040204020203" pitchFamily="34" charset="-34"/>
              </a:rPr>
              <a:t> – Death count is increasing year by year due to Diabetes Mellitus, death count was 3,240 in 1990 and it has increased to 7,596 in 2019.</a:t>
            </a:r>
          </a:p>
          <a:p>
            <a:pPr algn="l"/>
            <a:r>
              <a:rPr lang="en-US" sz="2900" b="1" dirty="0">
                <a:solidFill>
                  <a:srgbClr val="000000"/>
                </a:solidFill>
                <a:latin typeface="Bahnschrift" panose="020B0502040204020203" pitchFamily="34" charset="0"/>
                <a:cs typeface="Leelawadee" panose="020B0502040204020203" pitchFamily="34" charset="-34"/>
              </a:rPr>
              <a:t>Chronic Kidney Disease</a:t>
            </a:r>
            <a:r>
              <a:rPr lang="en-US" sz="2900" dirty="0">
                <a:solidFill>
                  <a:srgbClr val="000000"/>
                </a:solidFill>
                <a:latin typeface="Bahnschrift" panose="020B0502040204020203" pitchFamily="34" charset="0"/>
                <a:cs typeface="Leelawadee" panose="020B0502040204020203" pitchFamily="34" charset="-34"/>
              </a:rPr>
              <a:t> - There is continuous increase in death count due to this Disease, the average count of death due to this disease is the year 1990 was 2,945 and it increased to 6991 in 2019.</a:t>
            </a:r>
          </a:p>
          <a:p>
            <a:pPr algn="l"/>
            <a:r>
              <a:rPr lang="en-US" sz="2900" b="1" dirty="0">
                <a:solidFill>
                  <a:srgbClr val="000000"/>
                </a:solidFill>
                <a:latin typeface="Bahnschrift" panose="020B0502040204020203" pitchFamily="34" charset="0"/>
                <a:cs typeface="Leelawadee" panose="020B0502040204020203" pitchFamily="34" charset="-34"/>
              </a:rPr>
              <a:t>Poisonings</a:t>
            </a:r>
            <a:r>
              <a:rPr lang="en-US" sz="2900" dirty="0">
                <a:solidFill>
                  <a:srgbClr val="000000"/>
                </a:solidFill>
                <a:latin typeface="Bahnschrift" panose="020B0502040204020203" pitchFamily="34" charset="0"/>
                <a:cs typeface="Leelawadee" panose="020B0502040204020203" pitchFamily="34" charset="-34"/>
              </a:rPr>
              <a:t> – The count of death due to Poisoning is fluctuating, it has increased from 1990 to 1994 then again started decreasing till 1998, then again it increased till 2005, since then there is continuous decrease in count. The average death count in 2019 was 378.</a:t>
            </a:r>
          </a:p>
          <a:p>
            <a:pPr marL="0" indent="0">
              <a:buNone/>
            </a:pPr>
            <a:endParaRPr lang="en-IN" dirty="0"/>
          </a:p>
        </p:txBody>
      </p:sp>
    </p:spTree>
    <p:extLst>
      <p:ext uri="{BB962C8B-B14F-4D97-AF65-F5344CB8AC3E}">
        <p14:creationId xmlns:p14="http://schemas.microsoft.com/office/powerpoint/2010/main" val="3140334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A55850-4EEF-6628-9169-9D7C19E0661B}"/>
              </a:ext>
            </a:extLst>
          </p:cNvPr>
          <p:cNvSpPr>
            <a:spLocks noGrp="1"/>
          </p:cNvSpPr>
          <p:nvPr>
            <p:ph type="ftr" sz="quarter" idx="10"/>
          </p:nvPr>
        </p:nvSpPr>
        <p:spPr/>
        <p:txBody>
          <a:bodyPr/>
          <a:lstStyle/>
          <a:p>
            <a:r>
              <a:rPr lang="en-US" b="1" dirty="0"/>
              <a:t>Cause of Death</a:t>
            </a:r>
          </a:p>
        </p:txBody>
      </p:sp>
      <p:sp>
        <p:nvSpPr>
          <p:cNvPr id="5" name="Slide Number Placeholder 4">
            <a:extLst>
              <a:ext uri="{FF2B5EF4-FFF2-40B4-BE49-F238E27FC236}">
                <a16:creationId xmlns:a16="http://schemas.microsoft.com/office/drawing/2014/main" id="{02228FEA-4DAF-92AD-ED5A-5434AFA15C9F}"/>
              </a:ext>
            </a:extLst>
          </p:cNvPr>
          <p:cNvSpPr>
            <a:spLocks noGrp="1"/>
          </p:cNvSpPr>
          <p:nvPr>
            <p:ph type="sldNum" sz="quarter" idx="11"/>
          </p:nvPr>
        </p:nvSpPr>
        <p:spPr/>
        <p:txBody>
          <a:bodyPr/>
          <a:lstStyle/>
          <a:p>
            <a:fld id="{294A09A9-5501-47C1-A89A-A340965A2BE2}" type="slidenum">
              <a:rPr lang="en-US" smtClean="0"/>
              <a:pPr/>
              <a:t>15</a:t>
            </a:fld>
            <a:endParaRPr lang="en-US" dirty="0"/>
          </a:p>
        </p:txBody>
      </p:sp>
      <p:sp>
        <p:nvSpPr>
          <p:cNvPr id="2" name="Content Placeholder 2">
            <a:extLst>
              <a:ext uri="{FF2B5EF4-FFF2-40B4-BE49-F238E27FC236}">
                <a16:creationId xmlns:a16="http://schemas.microsoft.com/office/drawing/2014/main" id="{4D7F1E51-B3F4-1915-8E1C-53BA9297A2D4}"/>
              </a:ext>
            </a:extLst>
          </p:cNvPr>
          <p:cNvSpPr>
            <a:spLocks noGrp="1"/>
          </p:cNvSpPr>
          <p:nvPr>
            <p:ph idx="1"/>
          </p:nvPr>
        </p:nvSpPr>
        <p:spPr>
          <a:xfrm>
            <a:off x="7223760" y="436880"/>
            <a:ext cx="4632960" cy="5994400"/>
          </a:xfrm>
        </p:spPr>
        <p:txBody>
          <a:bodyPr>
            <a:normAutofit fontScale="25000" lnSpcReduction="20000"/>
          </a:bodyPr>
          <a:lstStyle/>
          <a:p>
            <a:pPr marL="0" indent="0" algn="l">
              <a:buNone/>
            </a:pPr>
            <a:r>
              <a:rPr lang="en-US" sz="7200" b="1" u="sng" dirty="0">
                <a:solidFill>
                  <a:srgbClr val="000000"/>
                </a:solidFill>
                <a:latin typeface="Bahnschrift" panose="020B0502040204020203" pitchFamily="34" charset="0"/>
                <a:cs typeface="Leelawadee" panose="020B0502040204020203" pitchFamily="34" charset="-34"/>
              </a:rPr>
              <a:t>Observations</a:t>
            </a:r>
            <a:endParaRPr lang="en-US" sz="2900" b="1" u="sng" dirty="0">
              <a:solidFill>
                <a:srgbClr val="000000"/>
              </a:solidFill>
              <a:latin typeface="Bahnschrift" panose="020B0502040204020203" pitchFamily="34" charset="0"/>
              <a:cs typeface="Leelawadee" panose="020B0502040204020203" pitchFamily="34" charset="-34"/>
            </a:endParaRPr>
          </a:p>
          <a:p>
            <a:pPr algn="l"/>
            <a:r>
              <a:rPr lang="en-US" sz="6400" b="1" dirty="0">
                <a:solidFill>
                  <a:srgbClr val="000000"/>
                </a:solidFill>
                <a:latin typeface="Bahnschrift" panose="020B0502040204020203" pitchFamily="34" charset="0"/>
                <a:cs typeface="Leelawadee" panose="020B0502040204020203" pitchFamily="34" charset="-34"/>
              </a:rPr>
              <a:t>Protein-Energy Malnutrition</a:t>
            </a:r>
            <a:r>
              <a:rPr lang="en-US" sz="6400" dirty="0">
                <a:solidFill>
                  <a:srgbClr val="000000"/>
                </a:solidFill>
                <a:latin typeface="Bahnschrift" panose="020B0502040204020203" pitchFamily="34" charset="0"/>
                <a:cs typeface="Leelawadee" panose="020B0502040204020203" pitchFamily="34" charset="-34"/>
              </a:rPr>
              <a:t> – The death count is continuously decreasing; it was increased in 1995 but since then there is continuous decease in death count. The average count in 1990 is 3,215 and in 2019 it is 1,039.</a:t>
            </a:r>
          </a:p>
          <a:p>
            <a:pPr algn="l"/>
            <a:r>
              <a:rPr lang="en-US" sz="6400" b="1" dirty="0">
                <a:solidFill>
                  <a:srgbClr val="000000"/>
                </a:solidFill>
                <a:latin typeface="Bahnschrift" panose="020B0502040204020203" pitchFamily="34" charset="0"/>
                <a:cs typeface="Leelawadee" panose="020B0502040204020203" pitchFamily="34" charset="-34"/>
              </a:rPr>
              <a:t>Road Injuries</a:t>
            </a:r>
            <a:r>
              <a:rPr lang="en-US" sz="6400" dirty="0">
                <a:solidFill>
                  <a:srgbClr val="000000"/>
                </a:solidFill>
                <a:latin typeface="Bahnschrift" panose="020B0502040204020203" pitchFamily="34" charset="0"/>
                <a:cs typeface="Leelawadee" panose="020B0502040204020203" pitchFamily="34" charset="-34"/>
              </a:rPr>
              <a:t> – Count of death is increasing a bit each year till 2009, after that the count is decreasing. Average death count in 2009 is 6,282 and it is 5,870 in 2019.</a:t>
            </a:r>
          </a:p>
          <a:p>
            <a:pPr algn="l"/>
            <a:r>
              <a:rPr lang="en-US" sz="6400" b="1" dirty="0">
                <a:solidFill>
                  <a:srgbClr val="000000"/>
                </a:solidFill>
                <a:latin typeface="Bahnschrift" panose="020B0502040204020203" pitchFamily="34" charset="0"/>
                <a:cs typeface="Leelawadee" panose="020B0502040204020203" pitchFamily="34" charset="-34"/>
              </a:rPr>
              <a:t>Chronic Respiratory Diseases</a:t>
            </a:r>
            <a:r>
              <a:rPr lang="en-US" sz="6400" dirty="0">
                <a:solidFill>
                  <a:srgbClr val="000000"/>
                </a:solidFill>
                <a:latin typeface="Bahnschrift" panose="020B0502040204020203" pitchFamily="34" charset="0"/>
                <a:cs typeface="Leelawadee" panose="020B0502040204020203" pitchFamily="34" charset="-34"/>
              </a:rPr>
              <a:t> - The death count is increasing every year, count of death in 1990 was 15,160 and in 2019 is 19,473.</a:t>
            </a:r>
          </a:p>
          <a:p>
            <a:pPr algn="l"/>
            <a:r>
              <a:rPr lang="en-US" sz="6400" b="1" dirty="0">
                <a:solidFill>
                  <a:srgbClr val="000000"/>
                </a:solidFill>
                <a:latin typeface="Bahnschrift" panose="020B0502040204020203" pitchFamily="34" charset="0"/>
                <a:cs typeface="Leelawadee" panose="020B0502040204020203" pitchFamily="34" charset="-34"/>
              </a:rPr>
              <a:t>Cirrhosis and Other Chronic Liver Diseases</a:t>
            </a:r>
            <a:r>
              <a:rPr lang="en-US" sz="6400" dirty="0">
                <a:solidFill>
                  <a:srgbClr val="000000"/>
                </a:solidFill>
                <a:latin typeface="Bahnschrift" panose="020B0502040204020203" pitchFamily="34" charset="0"/>
                <a:cs typeface="Leelawadee" panose="020B0502040204020203" pitchFamily="34" charset="-34"/>
              </a:rPr>
              <a:t> – Count of death is increasing constantly, the average count of death in 1990 was 4,962 and in 2019 it was 7,211.</a:t>
            </a:r>
          </a:p>
          <a:p>
            <a:pPr algn="l"/>
            <a:r>
              <a:rPr lang="en-US" sz="6400" b="1" dirty="0">
                <a:solidFill>
                  <a:srgbClr val="000000"/>
                </a:solidFill>
                <a:latin typeface="Bahnschrift" panose="020B0502040204020203" pitchFamily="34" charset="0"/>
                <a:cs typeface="Leelawadee" panose="020B0502040204020203" pitchFamily="34" charset="-34"/>
              </a:rPr>
              <a:t>Digestive Diseases</a:t>
            </a:r>
            <a:r>
              <a:rPr lang="en-US" sz="6400" dirty="0">
                <a:solidFill>
                  <a:srgbClr val="000000"/>
                </a:solidFill>
                <a:latin typeface="Bahnschrift" panose="020B0502040204020203" pitchFamily="34" charset="0"/>
                <a:cs typeface="Leelawadee" panose="020B0502040204020203" pitchFamily="34" charset="-34"/>
              </a:rPr>
              <a:t> – The average count of death is increasing continuously, the count of death in 1990 was 9,090 and in year 2019 it was around 12,530.</a:t>
            </a:r>
          </a:p>
          <a:p>
            <a:pPr algn="l"/>
            <a:r>
              <a:rPr lang="en-US" sz="6400" b="1" dirty="0">
                <a:solidFill>
                  <a:srgbClr val="000000"/>
                </a:solidFill>
                <a:latin typeface="Bahnschrift" panose="020B0502040204020203" pitchFamily="34" charset="0"/>
                <a:cs typeface="Leelawadee" panose="020B0502040204020203" pitchFamily="34" charset="-34"/>
              </a:rPr>
              <a:t>Fire, Heat, and Hot Substances</a:t>
            </a:r>
            <a:r>
              <a:rPr lang="en-US" sz="6400" dirty="0">
                <a:solidFill>
                  <a:srgbClr val="000000"/>
                </a:solidFill>
                <a:latin typeface="Bahnschrift" panose="020B0502040204020203" pitchFamily="34" charset="0"/>
                <a:cs typeface="Leelawadee" panose="020B0502040204020203" pitchFamily="34" charset="-34"/>
              </a:rPr>
              <a:t> – The average count of death in each year is nearly 600, however there is some change from 2007 the number is decreasing continuously.</a:t>
            </a:r>
          </a:p>
          <a:p>
            <a:pPr algn="l"/>
            <a:r>
              <a:rPr lang="en-US" sz="6400" b="1" dirty="0">
                <a:solidFill>
                  <a:srgbClr val="000000"/>
                </a:solidFill>
                <a:latin typeface="Bahnschrift" panose="020B0502040204020203" pitchFamily="34" charset="0"/>
                <a:cs typeface="Leelawadee" panose="020B0502040204020203" pitchFamily="34" charset="-34"/>
              </a:rPr>
              <a:t>Acute Hepatitis</a:t>
            </a:r>
            <a:r>
              <a:rPr lang="en-US" sz="6400" dirty="0">
                <a:solidFill>
                  <a:srgbClr val="000000"/>
                </a:solidFill>
                <a:latin typeface="Bahnschrift" panose="020B0502040204020203" pitchFamily="34" charset="0"/>
                <a:cs typeface="Leelawadee" panose="020B0502040204020203" pitchFamily="34" charset="-34"/>
              </a:rPr>
              <a:t>– The average count of death due to Acute Hepatitis is decreasing constantly, in the year 1990 it was around 815 and it came down to 387 in the year 2019</a:t>
            </a:r>
            <a:r>
              <a:rPr lang="en-US" sz="4800" dirty="0"/>
              <a:t>.</a:t>
            </a:r>
            <a:endParaRPr lang="en-IN" sz="4800" dirty="0"/>
          </a:p>
        </p:txBody>
      </p:sp>
      <p:pic>
        <p:nvPicPr>
          <p:cNvPr id="7172" name="Picture 4">
            <a:extLst>
              <a:ext uri="{FF2B5EF4-FFF2-40B4-BE49-F238E27FC236}">
                <a16:creationId xmlns:a16="http://schemas.microsoft.com/office/drawing/2014/main" id="{F48B816B-F473-E166-61C9-EF9CA9FDBC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74891" r="-2011"/>
          <a:stretch/>
        </p:blipFill>
        <p:spPr bwMode="auto">
          <a:xfrm>
            <a:off x="228600" y="107097"/>
            <a:ext cx="7442200" cy="6249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948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748028" y="1389888"/>
            <a:ext cx="8695944" cy="365125"/>
          </a:xfrm>
        </p:spPr>
        <p:txBody>
          <a:bodyPr>
            <a:normAutofit fontScale="90000"/>
          </a:bodyPr>
          <a:lstStyle/>
          <a:p>
            <a:r>
              <a:rPr lang="en-US" u="sng" dirty="0">
                <a:effectLst>
                  <a:outerShdw blurRad="38100" dist="38100" dir="2700000" algn="tl">
                    <a:srgbClr val="000000">
                      <a:alpha val="43137"/>
                    </a:srgbClr>
                  </a:outerShdw>
                </a:effectLst>
              </a:rPr>
              <a:t>Country wise data of Average Death</a:t>
            </a:r>
            <a:r>
              <a:rPr lang="en-IN" u="sng" dirty="0">
                <a:effectLst>
                  <a:outerShdw blurRad="38100" dist="38100" dir="2700000" algn="tl">
                    <a:srgbClr val="000000">
                      <a:alpha val="43137"/>
                    </a:srgbClr>
                  </a:outerShdw>
                </a:effectLst>
              </a:rPr>
              <a:t> </a:t>
            </a:r>
            <a:endParaRPr lang="en-US"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1584960" y="1889760"/>
            <a:ext cx="9022080" cy="3459480"/>
          </a:xfrm>
        </p:spPr>
        <p:txBody>
          <a:bodyPr>
            <a:normAutofit/>
          </a:bodyPr>
          <a:lstStyle/>
          <a:p>
            <a:pPr algn="l"/>
            <a:r>
              <a:rPr lang="en-US" sz="1800" b="1" i="0" dirty="0">
                <a:solidFill>
                  <a:srgbClr val="000000"/>
                </a:solidFill>
                <a:effectLst/>
                <a:latin typeface="Corbel Light" panose="020B0303020204020204" pitchFamily="34" charset="0"/>
              </a:rPr>
              <a:t>We have further divided 204 countries in 3 parts of 68 each, 1st part consists of below countries.</a:t>
            </a:r>
          </a:p>
          <a:p>
            <a:pPr algn="l"/>
            <a:r>
              <a:rPr lang="en-IN" sz="1800" b="1" i="0" dirty="0">
                <a:solidFill>
                  <a:srgbClr val="000000"/>
                </a:solidFill>
                <a:effectLst/>
                <a:latin typeface="Corbel Light" panose="020B0303020204020204" pitchFamily="34" charset="0"/>
              </a:rPr>
              <a:t>Afghanistan, Albania, Algeria, American Samoa, Andorra, Angola, Antigua and Barbuda, Argentina, Armenia, Australia, Austria, Azerbaijan, Bahamas, Bahrain, Bangladesh, Barbados, Belarus, Belgium, Belize, Benin, Bermuda, Bhutan, Bolivia, Bosnia and Herzegovina, Botswana, Brazil, Brunei, Bulgaria, Burkina Faso, Burundi, Cambodia, Cameroon, Canada, Cape Verde, Central African Republic, Chad, Chile, China, Colombia, Comoros, Congo, Cook Islands, Costa Rica, Cote d'Ivoire, Croatia, Cuba, Cyprus, Czechia, Democratic Republic of Congo, Denmark, Djibouti, Dominica, Dominican Republic, Ecuador, Egypt, El Salvador, Equatorial Guinea, Eritrea, Estonia, Eswatini, Ethiopia, Fiji, Finland, France, Gabon, Gambia, Georgia and Germany.</a:t>
            </a: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b="1" dirty="0"/>
              <a:t>Cause of Death</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167924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90B781-6D40-0A28-A2D7-8353303448E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E7647B1-5155-8ED9-0676-FE8386FB7172}"/>
              </a:ext>
            </a:extLst>
          </p:cNvPr>
          <p:cNvSpPr>
            <a:spLocks noGrp="1"/>
          </p:cNvSpPr>
          <p:nvPr>
            <p:ph type="sldNum" sz="quarter" idx="11"/>
          </p:nvPr>
        </p:nvSpPr>
        <p:spPr/>
        <p:txBody>
          <a:bodyPr/>
          <a:lstStyle/>
          <a:p>
            <a:fld id="{294A09A9-5501-47C1-A89A-A340965A2BE2}" type="slidenum">
              <a:rPr lang="en-US" smtClean="0"/>
              <a:pPr/>
              <a:t>17</a:t>
            </a:fld>
            <a:endParaRPr lang="en-US" dirty="0"/>
          </a:p>
        </p:txBody>
      </p:sp>
      <p:pic>
        <p:nvPicPr>
          <p:cNvPr id="8" name="Content Placeholder 7">
            <a:extLst>
              <a:ext uri="{FF2B5EF4-FFF2-40B4-BE49-F238E27FC236}">
                <a16:creationId xmlns:a16="http://schemas.microsoft.com/office/drawing/2014/main" id="{001E456F-D25D-855E-4BC8-FBC43AB43CF2}"/>
              </a:ext>
            </a:extLst>
          </p:cNvPr>
          <p:cNvPicPr>
            <a:picLocks noGrp="1" noChangeAspect="1"/>
          </p:cNvPicPr>
          <p:nvPr>
            <p:ph idx="1"/>
          </p:nvPr>
        </p:nvPicPr>
        <p:blipFill>
          <a:blip r:embed="rId2"/>
          <a:stretch>
            <a:fillRect/>
          </a:stretch>
        </p:blipFill>
        <p:spPr>
          <a:xfrm>
            <a:off x="228600" y="157075"/>
            <a:ext cx="7432040" cy="6274205"/>
          </a:xfrm>
        </p:spPr>
      </p:pic>
      <p:sp>
        <p:nvSpPr>
          <p:cNvPr id="11" name="Content Placeholder 2">
            <a:extLst>
              <a:ext uri="{FF2B5EF4-FFF2-40B4-BE49-F238E27FC236}">
                <a16:creationId xmlns:a16="http://schemas.microsoft.com/office/drawing/2014/main" id="{674D7140-8717-6C92-BA13-73AD752ADF0D}"/>
              </a:ext>
            </a:extLst>
          </p:cNvPr>
          <p:cNvSpPr txBox="1">
            <a:spLocks/>
          </p:cNvSpPr>
          <p:nvPr/>
        </p:nvSpPr>
        <p:spPr>
          <a:xfrm>
            <a:off x="7741920" y="157075"/>
            <a:ext cx="4114800" cy="627420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u="sng" dirty="0">
                <a:solidFill>
                  <a:srgbClr val="000000"/>
                </a:solidFill>
                <a:effectLst>
                  <a:outerShdw blurRad="38100" dist="38100" dir="2700000" algn="tl">
                    <a:srgbClr val="000000">
                      <a:alpha val="43137"/>
                    </a:srgbClr>
                  </a:outerShdw>
                </a:effectLst>
                <a:latin typeface="Gill Sans MT Condensed" panose="020B0506020104020203" pitchFamily="34" charset="0"/>
              </a:rPr>
              <a:t>Observations</a:t>
            </a:r>
            <a:endParaRPr lang="en-US" sz="2300" b="1" u="sng" dirty="0">
              <a:solidFill>
                <a:srgbClr val="000000"/>
              </a:solidFill>
              <a:effectLst>
                <a:outerShdw blurRad="38100" dist="38100" dir="2700000" algn="tl">
                  <a:srgbClr val="000000">
                    <a:alpha val="43137"/>
                  </a:srgbClr>
                </a:outerShdw>
              </a:effectLst>
              <a:latin typeface="Gill Sans MT Condensed" panose="020B0506020104020203" pitchFamily="34" charset="0"/>
            </a:endParaRPr>
          </a:p>
          <a:p>
            <a:pPr algn="l"/>
            <a:r>
              <a:rPr lang="en-US" sz="2300" dirty="0">
                <a:solidFill>
                  <a:srgbClr val="000000"/>
                </a:solidFill>
                <a:latin typeface="Gill Sans MT Condensed" panose="020B0506020104020203" pitchFamily="34" charset="0"/>
              </a:rPr>
              <a:t>1. 'Meningitis' – Among above mentioned countries Ethiopia has the largest number of deaths (20,175) due to Meningitis, followed by China.</a:t>
            </a:r>
          </a:p>
          <a:p>
            <a:pPr algn="l"/>
            <a:r>
              <a:rPr lang="en-US" sz="2300" dirty="0">
                <a:solidFill>
                  <a:srgbClr val="000000"/>
                </a:solidFill>
                <a:latin typeface="Gill Sans MT Condensed" panose="020B0506020104020203" pitchFamily="34" charset="0"/>
              </a:rPr>
              <a:t>2. 'Alzheimer's Disease and Other Dementias' – China has largest count of death due to Alzheimer's Disease and Other Dementias; it was way more as compare to other above-mentioned countries.</a:t>
            </a:r>
          </a:p>
          <a:p>
            <a:pPr algn="l"/>
            <a:r>
              <a:rPr lang="en-US" sz="2300" dirty="0">
                <a:solidFill>
                  <a:srgbClr val="000000"/>
                </a:solidFill>
                <a:latin typeface="Gill Sans MT Condensed" panose="020B0506020104020203" pitchFamily="34" charset="0"/>
              </a:rPr>
              <a:t>3. 'Parkinson's Disease' – Again China has largest count of death due to this disease; the count of death is way more as compare to other countries. (AVG (all years) - 51,103)</a:t>
            </a:r>
          </a:p>
          <a:p>
            <a:pPr algn="l"/>
            <a:r>
              <a:rPr lang="en-US" sz="2300" dirty="0">
                <a:solidFill>
                  <a:srgbClr val="000000"/>
                </a:solidFill>
                <a:latin typeface="Gill Sans MT Condensed" panose="020B0506020104020203" pitchFamily="34" charset="0"/>
              </a:rPr>
              <a:t>4. 'Nutritional Deficiencies' -Ethiopia has largest count of death due to Nutritional Deficiencies, the average count of death is 27,438.</a:t>
            </a:r>
          </a:p>
          <a:p>
            <a:pPr algn="l"/>
            <a:r>
              <a:rPr lang="en-US" sz="2300" dirty="0">
                <a:solidFill>
                  <a:srgbClr val="000000"/>
                </a:solidFill>
                <a:latin typeface="Gill Sans MT Condensed" panose="020B0506020104020203" pitchFamily="34" charset="0"/>
              </a:rPr>
              <a:t>5. 'Malaria' – Due to Malaria, average count of death is most in Democratic Republic of Congo the average count of death year wise is 85,240.</a:t>
            </a:r>
          </a:p>
          <a:p>
            <a:pPr marL="0" indent="0">
              <a:buFont typeface="Arial" panose="020B0604020202020204" pitchFamily="34" charset="0"/>
              <a:buNone/>
            </a:pPr>
            <a:endParaRPr lang="en-US" sz="7200" b="1" u="sng" dirty="0">
              <a:solidFill>
                <a:srgbClr val="000000"/>
              </a:solidFill>
              <a:latin typeface="Bahnschrift" panose="020B0502040204020203" pitchFamily="34" charset="0"/>
              <a:cs typeface="Leelawadee" panose="020B0502040204020203" pitchFamily="34" charset="-34"/>
            </a:endParaRPr>
          </a:p>
        </p:txBody>
      </p:sp>
    </p:spTree>
    <p:extLst>
      <p:ext uri="{BB962C8B-B14F-4D97-AF65-F5344CB8AC3E}">
        <p14:creationId xmlns:p14="http://schemas.microsoft.com/office/powerpoint/2010/main" val="87672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90B781-6D40-0A28-A2D7-8353303448E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E7647B1-5155-8ED9-0676-FE8386FB7172}"/>
              </a:ext>
            </a:extLst>
          </p:cNvPr>
          <p:cNvSpPr>
            <a:spLocks noGrp="1"/>
          </p:cNvSpPr>
          <p:nvPr>
            <p:ph type="sldNum" sz="quarter" idx="11"/>
          </p:nvPr>
        </p:nvSpPr>
        <p:spPr/>
        <p:txBody>
          <a:bodyPr/>
          <a:lstStyle/>
          <a:p>
            <a:fld id="{294A09A9-5501-47C1-A89A-A340965A2BE2}" type="slidenum">
              <a:rPr lang="en-US" smtClean="0"/>
              <a:pPr/>
              <a:t>18</a:t>
            </a:fld>
            <a:endParaRPr lang="en-US" dirty="0"/>
          </a:p>
        </p:txBody>
      </p:sp>
      <p:pic>
        <p:nvPicPr>
          <p:cNvPr id="9" name="Picture 8">
            <a:extLst>
              <a:ext uri="{FF2B5EF4-FFF2-40B4-BE49-F238E27FC236}">
                <a16:creationId xmlns:a16="http://schemas.microsoft.com/office/drawing/2014/main" id="{18274558-D6DA-05CE-694B-415E30135EC8}"/>
              </a:ext>
            </a:extLst>
          </p:cNvPr>
          <p:cNvPicPr>
            <a:picLocks noChangeAspect="1"/>
          </p:cNvPicPr>
          <p:nvPr/>
        </p:nvPicPr>
        <p:blipFill rotWithShape="1">
          <a:blip r:embed="rId2"/>
          <a:srcRect r="8255"/>
          <a:stretch/>
        </p:blipFill>
        <p:spPr>
          <a:xfrm>
            <a:off x="228601" y="136525"/>
            <a:ext cx="6761479" cy="6142355"/>
          </a:xfrm>
          <a:prstGeom prst="rect">
            <a:avLst/>
          </a:prstGeom>
        </p:spPr>
      </p:pic>
      <p:sp>
        <p:nvSpPr>
          <p:cNvPr id="10" name="Content Placeholder 2">
            <a:extLst>
              <a:ext uri="{FF2B5EF4-FFF2-40B4-BE49-F238E27FC236}">
                <a16:creationId xmlns:a16="http://schemas.microsoft.com/office/drawing/2014/main" id="{C67281D1-0100-4C7E-4F8E-85C8E2984130}"/>
              </a:ext>
            </a:extLst>
          </p:cNvPr>
          <p:cNvSpPr txBox="1">
            <a:spLocks/>
          </p:cNvSpPr>
          <p:nvPr/>
        </p:nvSpPr>
        <p:spPr>
          <a:xfrm>
            <a:off x="7741920" y="157075"/>
            <a:ext cx="4114800" cy="6274205"/>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000" b="1" u="sng" dirty="0">
                <a:solidFill>
                  <a:srgbClr val="000000"/>
                </a:solidFill>
                <a:effectLst>
                  <a:outerShdw blurRad="38100" dist="38100" dir="2700000" algn="tl">
                    <a:srgbClr val="000000">
                      <a:alpha val="43137"/>
                    </a:srgbClr>
                  </a:outerShdw>
                </a:effectLst>
                <a:latin typeface="Gill Sans MT Condensed" panose="020B0506020104020203" pitchFamily="34" charset="0"/>
              </a:rPr>
              <a:t>Observations</a:t>
            </a:r>
            <a:endParaRPr lang="en-US" sz="5300" b="1" u="sng" dirty="0">
              <a:solidFill>
                <a:srgbClr val="000000"/>
              </a:solidFill>
              <a:effectLst>
                <a:outerShdw blurRad="38100" dist="38100" dir="2700000" algn="tl">
                  <a:srgbClr val="000000">
                    <a:alpha val="43137"/>
                  </a:srgbClr>
                </a:outerShdw>
              </a:effectLst>
              <a:latin typeface="Gill Sans MT Condensed" panose="020B0506020104020203" pitchFamily="34" charset="0"/>
            </a:endParaRPr>
          </a:p>
          <a:p>
            <a:r>
              <a:rPr lang="en-US" sz="5300" dirty="0">
                <a:solidFill>
                  <a:srgbClr val="000000"/>
                </a:solidFill>
                <a:latin typeface="Gill Sans MT Condensed" panose="020B0506020104020203" pitchFamily="34" charset="0"/>
              </a:rPr>
              <a:t>6. 'Drowning' – China has the greatest number of death due to Drowning, while other countries have way more less count than China, the average count of death is 95,787.</a:t>
            </a:r>
          </a:p>
          <a:p>
            <a:r>
              <a:rPr lang="en-US" sz="5300" dirty="0">
                <a:solidFill>
                  <a:srgbClr val="000000"/>
                </a:solidFill>
                <a:latin typeface="Gill Sans MT Condensed" panose="020B0506020104020203" pitchFamily="34" charset="0"/>
              </a:rPr>
              <a:t>7. 'Interpersonal Violence' – Brazil has the greatest number of deaths due to Interpersonal Violence; the average death count of all years together is 58,765.</a:t>
            </a:r>
          </a:p>
          <a:p>
            <a:r>
              <a:rPr lang="en-US" sz="5300" dirty="0">
                <a:solidFill>
                  <a:srgbClr val="000000"/>
                </a:solidFill>
                <a:latin typeface="Gill Sans MT Condensed" panose="020B0506020104020203" pitchFamily="34" charset="0"/>
              </a:rPr>
              <a:t>8. 'Maternal Disorders' – Among above countries Ethiopia has highest number of average death count of all years (12,457) followed by Bangladesh with average death count of (10,467)</a:t>
            </a:r>
          </a:p>
          <a:p>
            <a:r>
              <a:rPr lang="en-US" sz="5300" dirty="0">
                <a:solidFill>
                  <a:srgbClr val="000000"/>
                </a:solidFill>
                <a:latin typeface="Gill Sans MT Condensed" panose="020B0506020104020203" pitchFamily="34" charset="0"/>
              </a:rPr>
              <a:t>9. 'HIV/AIDS' – Again amount above mentioned countries Ethiopia has highest number of death count. The average death count is (59,614)</a:t>
            </a:r>
          </a:p>
          <a:p>
            <a:r>
              <a:rPr lang="en-US" sz="5300" dirty="0">
                <a:solidFill>
                  <a:srgbClr val="000000"/>
                </a:solidFill>
                <a:latin typeface="Gill Sans MT Condensed" panose="020B0506020104020203" pitchFamily="34" charset="0"/>
              </a:rPr>
              <a:t>10. 'Drug Use Disorders' – China amount above mentioned countries have highest count of death due to Drug Use Disorders, the average count of death is 20,897.</a:t>
            </a:r>
          </a:p>
          <a:p>
            <a:pPr marL="0" indent="0">
              <a:buFont typeface="Arial" panose="020B0604020202020204" pitchFamily="34" charset="0"/>
              <a:buNone/>
            </a:pPr>
            <a:endParaRPr lang="en-US" sz="7200" b="1" u="sng" dirty="0">
              <a:solidFill>
                <a:srgbClr val="000000"/>
              </a:solidFill>
              <a:latin typeface="Bahnschrift" panose="020B0502040204020203" pitchFamily="34" charset="0"/>
              <a:cs typeface="Leelawadee" panose="020B0502040204020203" pitchFamily="34" charset="-34"/>
            </a:endParaRPr>
          </a:p>
        </p:txBody>
      </p:sp>
    </p:spTree>
    <p:extLst>
      <p:ext uri="{BB962C8B-B14F-4D97-AF65-F5344CB8AC3E}">
        <p14:creationId xmlns:p14="http://schemas.microsoft.com/office/powerpoint/2010/main" val="2043108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90B781-6D40-0A28-A2D7-8353303448E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E7647B1-5155-8ED9-0676-FE8386FB7172}"/>
              </a:ext>
            </a:extLst>
          </p:cNvPr>
          <p:cNvSpPr>
            <a:spLocks noGrp="1"/>
          </p:cNvSpPr>
          <p:nvPr>
            <p:ph type="sldNum" sz="quarter" idx="11"/>
          </p:nvPr>
        </p:nvSpPr>
        <p:spPr/>
        <p:txBody>
          <a:bodyPr/>
          <a:lstStyle/>
          <a:p>
            <a:fld id="{294A09A9-5501-47C1-A89A-A340965A2BE2}" type="slidenum">
              <a:rPr lang="en-US" smtClean="0"/>
              <a:pPr/>
              <a:t>19</a:t>
            </a:fld>
            <a:endParaRPr lang="en-US" dirty="0"/>
          </a:p>
        </p:txBody>
      </p:sp>
      <p:pic>
        <p:nvPicPr>
          <p:cNvPr id="3" name="Picture 2">
            <a:extLst>
              <a:ext uri="{FF2B5EF4-FFF2-40B4-BE49-F238E27FC236}">
                <a16:creationId xmlns:a16="http://schemas.microsoft.com/office/drawing/2014/main" id="{47367BB0-7586-1718-B119-DE7D6DF55101}"/>
              </a:ext>
            </a:extLst>
          </p:cNvPr>
          <p:cNvPicPr>
            <a:picLocks noChangeAspect="1"/>
          </p:cNvPicPr>
          <p:nvPr/>
        </p:nvPicPr>
        <p:blipFill>
          <a:blip r:embed="rId2"/>
          <a:stretch>
            <a:fillRect/>
          </a:stretch>
        </p:blipFill>
        <p:spPr>
          <a:xfrm>
            <a:off x="228600" y="284480"/>
            <a:ext cx="7249160" cy="6071870"/>
          </a:xfrm>
          <a:prstGeom prst="rect">
            <a:avLst/>
          </a:prstGeom>
        </p:spPr>
      </p:pic>
      <p:sp>
        <p:nvSpPr>
          <p:cNvPr id="6" name="Content Placeholder 2">
            <a:extLst>
              <a:ext uri="{FF2B5EF4-FFF2-40B4-BE49-F238E27FC236}">
                <a16:creationId xmlns:a16="http://schemas.microsoft.com/office/drawing/2014/main" id="{C7D45B15-40D6-A82D-DF20-21632BDDDC92}"/>
              </a:ext>
            </a:extLst>
          </p:cNvPr>
          <p:cNvSpPr txBox="1">
            <a:spLocks/>
          </p:cNvSpPr>
          <p:nvPr/>
        </p:nvSpPr>
        <p:spPr>
          <a:xfrm>
            <a:off x="7741920" y="157075"/>
            <a:ext cx="4114800" cy="627420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u="sng" dirty="0">
                <a:solidFill>
                  <a:srgbClr val="000000"/>
                </a:solidFill>
                <a:effectLst>
                  <a:outerShdw blurRad="38100" dist="38100" dir="2700000" algn="tl">
                    <a:srgbClr val="000000">
                      <a:alpha val="43137"/>
                    </a:srgbClr>
                  </a:outerShdw>
                </a:effectLst>
                <a:latin typeface="Gill Sans MT Condensed" panose="020B0506020104020203" pitchFamily="34" charset="0"/>
              </a:rPr>
              <a:t>Observations</a:t>
            </a:r>
            <a:endParaRPr lang="en-US" sz="5100" b="1" u="sng" dirty="0">
              <a:solidFill>
                <a:srgbClr val="000000"/>
              </a:solidFill>
              <a:effectLst>
                <a:outerShdw blurRad="38100" dist="38100" dir="2700000" algn="tl">
                  <a:srgbClr val="000000">
                    <a:alpha val="43137"/>
                  </a:srgbClr>
                </a:outerShdw>
              </a:effectLst>
              <a:latin typeface="Gill Sans MT Condensed" panose="020B0506020104020203" pitchFamily="34" charset="0"/>
            </a:endParaRPr>
          </a:p>
          <a:p>
            <a:pPr algn="l"/>
            <a:r>
              <a:rPr lang="en-US" sz="3800" dirty="0">
                <a:solidFill>
                  <a:srgbClr val="000000"/>
                </a:solidFill>
                <a:latin typeface="Gill Sans MT Condensed" panose="020B0506020104020203" pitchFamily="34" charset="0"/>
              </a:rPr>
              <a:t>11. 'Tuberculosis' – China have registered the greatest number of deaths due to Tuberculosis; the average count of death is 90,282.</a:t>
            </a:r>
          </a:p>
          <a:p>
            <a:pPr algn="l"/>
            <a:r>
              <a:rPr lang="en-US" sz="3800" dirty="0">
                <a:solidFill>
                  <a:srgbClr val="000000"/>
                </a:solidFill>
                <a:latin typeface="Gill Sans MT Condensed" panose="020B0506020104020203" pitchFamily="34" charset="0"/>
              </a:rPr>
              <a:t>12. 'Cardiovascular Diseases' – China have registered highest number of deaths count due to cardiovascular diseases, the count is most as compare to other above-mentioned countries, also the death due to these diseases is most as compare to other causes of death. The average count of death is 3,35,0199.</a:t>
            </a:r>
          </a:p>
          <a:p>
            <a:pPr algn="l"/>
            <a:r>
              <a:rPr lang="en-US" sz="3800" dirty="0">
                <a:solidFill>
                  <a:srgbClr val="000000"/>
                </a:solidFill>
                <a:latin typeface="Gill Sans MT Condensed" panose="020B0506020104020203" pitchFamily="34" charset="0"/>
              </a:rPr>
              <a:t>13. 'Lower Respiratory Infections' – China has the greatest number of deaths by Lower Respiratory Infections, the average count is 2,84,193.</a:t>
            </a:r>
          </a:p>
          <a:p>
            <a:pPr algn="l"/>
            <a:r>
              <a:rPr lang="en-US" sz="3800" dirty="0">
                <a:solidFill>
                  <a:srgbClr val="000000"/>
                </a:solidFill>
                <a:latin typeface="Gill Sans MT Condensed" panose="020B0506020104020203" pitchFamily="34" charset="0"/>
              </a:rPr>
              <a:t>14. 'Neonatal Disorders' – Again China has the greatest number of deaths due to Neonatal Disorders followed by Bangladesh with average count of 1,45,122 and 92,412 respectively.</a:t>
            </a:r>
          </a:p>
          <a:p>
            <a:pPr algn="l"/>
            <a:r>
              <a:rPr lang="en-US" sz="3800" dirty="0">
                <a:solidFill>
                  <a:srgbClr val="000000"/>
                </a:solidFill>
                <a:latin typeface="Gill Sans MT Condensed" panose="020B0506020104020203" pitchFamily="34" charset="0"/>
              </a:rPr>
              <a:t>15. 'Alcohol Use Disorders' – China have recorded highest number of deaths in above mentioned countries due to Alcohol, followed by Brazil and Germany respectively.</a:t>
            </a:r>
          </a:p>
          <a:p>
            <a:pPr marL="0" indent="0">
              <a:buFont typeface="Arial" panose="020B0604020202020204" pitchFamily="34" charset="0"/>
              <a:buNone/>
            </a:pPr>
            <a:endParaRPr lang="en-US" sz="7200" b="1" u="sng" dirty="0">
              <a:solidFill>
                <a:srgbClr val="000000"/>
              </a:solidFill>
              <a:latin typeface="Bahnschrift" panose="020B0502040204020203" pitchFamily="34" charset="0"/>
              <a:cs typeface="Leelawadee" panose="020B0502040204020203" pitchFamily="34" charset="-34"/>
            </a:endParaRPr>
          </a:p>
        </p:txBody>
      </p:sp>
    </p:spTree>
    <p:extLst>
      <p:ext uri="{BB962C8B-B14F-4D97-AF65-F5344CB8AC3E}">
        <p14:creationId xmlns:p14="http://schemas.microsoft.com/office/powerpoint/2010/main" val="4080643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normAutofit/>
          </a:bodyPr>
          <a:lstStyle/>
          <a:p>
            <a:r>
              <a:rPr lang="en-US" b="1" spc="300" dirty="0">
                <a:solidFill>
                  <a:schemeClr val="accent6">
                    <a:lumMod val="25000"/>
                  </a:schemeClr>
                </a:solidFill>
                <a:effectLst>
                  <a:outerShdw blurRad="38100" dist="38100" dir="2700000" algn="tl">
                    <a:srgbClr val="000000">
                      <a:alpha val="43137"/>
                    </a:srgbClr>
                  </a:outerShdw>
                </a:effectLst>
                <a:latin typeface="Baskerville Old Face" panose="02020602080505020303" pitchFamily="18" charset="77"/>
                <a:cs typeface="Calibri Light"/>
              </a:rPr>
              <a:t>Summary</a:t>
            </a:r>
            <a:endParaRPr lang="en-US" b="1" spc="300" dirty="0">
              <a:solidFill>
                <a:schemeClr val="accent6">
                  <a:lumMod val="25000"/>
                </a:schemeClr>
              </a:solidFill>
              <a:effectLst>
                <a:outerShdw blurRad="38100" dist="38100" dir="2700000" algn="tl">
                  <a:srgbClr val="000000">
                    <a:alpha val="43137"/>
                  </a:srgbClr>
                </a:outerShdw>
              </a:effectLst>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normAutofit/>
          </a:bodyPr>
          <a:lstStyle/>
          <a:p>
            <a:r>
              <a:rPr lang="en-US" sz="3600" dirty="0"/>
              <a:t>SUMMARY</a:t>
            </a:r>
            <a:endParaRPr lang="en-US" dirty="0"/>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620" y="3157728"/>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7564120" y="2176907"/>
            <a:ext cx="3749040" cy="4306824"/>
          </a:xfrm>
        </p:spPr>
        <p:txBody>
          <a:bodyPr vert="horz" lIns="91440" tIns="45720" rIns="91440" bIns="45720" rtlCol="0" anchor="t">
            <a:normAutofit/>
          </a:bodyPr>
          <a:lstStyle/>
          <a:p>
            <a:pPr marL="0" indent="0">
              <a:lnSpc>
                <a:spcPct val="150000"/>
              </a:lnSpc>
              <a:buNone/>
            </a:pPr>
            <a:r>
              <a:rPr lang="en-US" sz="2400" dirty="0">
                <a:solidFill>
                  <a:schemeClr val="accent3"/>
                </a:solidFill>
                <a:latin typeface="Gill Sans Nova Light" panose="020B0302020104020203" pitchFamily="34" charset="0"/>
                <a:cs typeface="Gill Sans Light" panose="020B0302020104020203" pitchFamily="34" charset="-79"/>
              </a:rPr>
              <a:t>Introduction</a:t>
            </a:r>
          </a:p>
          <a:p>
            <a:pPr marL="0" indent="0">
              <a:lnSpc>
                <a:spcPct val="150000"/>
              </a:lnSpc>
              <a:buNone/>
            </a:pPr>
            <a:r>
              <a:rPr lang="en-US" sz="2400" dirty="0">
                <a:solidFill>
                  <a:schemeClr val="accent3"/>
                </a:solidFill>
                <a:latin typeface="Gill Sans Nova Light" panose="020B0302020104020203" pitchFamily="34" charset="0"/>
                <a:cs typeface="Gill Sans Light" panose="020B0302020104020203" pitchFamily="34" charset="-79"/>
              </a:rPr>
              <a:t>EDA and Data Visualization</a:t>
            </a:r>
          </a:p>
          <a:p>
            <a:pPr marL="0" indent="0">
              <a:lnSpc>
                <a:spcPct val="150000"/>
              </a:lnSpc>
              <a:buNone/>
            </a:pPr>
            <a:r>
              <a:rPr lang="en-US" sz="2400" dirty="0">
                <a:solidFill>
                  <a:schemeClr val="accent3"/>
                </a:solidFill>
                <a:latin typeface="Gill Sans Nova Light" panose="020B0302020104020203" pitchFamily="34" charset="0"/>
                <a:cs typeface="Gill Sans Light" panose="020B0302020104020203" pitchFamily="34" charset="-79"/>
              </a:rPr>
              <a:t>Conclusion</a:t>
            </a:r>
          </a:p>
          <a:p>
            <a:endParaRPr lang="en-US" dirty="0">
              <a:solidFill>
                <a:schemeClr val="accent3"/>
              </a:solidFill>
              <a:latin typeface="Gill Sans Nova Light" panose="020B0302020104020203" pitchFamily="34" charset="0"/>
              <a:cs typeface="Calibri"/>
            </a:endParaRP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b="1" dirty="0"/>
              <a:t>Cause of Death</a:t>
            </a: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1859527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90B781-6D40-0A28-A2D7-8353303448E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E7647B1-5155-8ED9-0676-FE8386FB7172}"/>
              </a:ext>
            </a:extLst>
          </p:cNvPr>
          <p:cNvSpPr>
            <a:spLocks noGrp="1"/>
          </p:cNvSpPr>
          <p:nvPr>
            <p:ph type="sldNum" sz="quarter" idx="11"/>
          </p:nvPr>
        </p:nvSpPr>
        <p:spPr/>
        <p:txBody>
          <a:bodyPr/>
          <a:lstStyle/>
          <a:p>
            <a:fld id="{294A09A9-5501-47C1-A89A-A340965A2BE2}" type="slidenum">
              <a:rPr lang="en-US" smtClean="0"/>
              <a:pPr/>
              <a:t>20</a:t>
            </a:fld>
            <a:endParaRPr lang="en-US" dirty="0"/>
          </a:p>
        </p:txBody>
      </p:sp>
      <p:pic>
        <p:nvPicPr>
          <p:cNvPr id="3" name="Picture 2">
            <a:extLst>
              <a:ext uri="{FF2B5EF4-FFF2-40B4-BE49-F238E27FC236}">
                <a16:creationId xmlns:a16="http://schemas.microsoft.com/office/drawing/2014/main" id="{3CD4C6A9-6A80-27A9-9E85-64751286875F}"/>
              </a:ext>
            </a:extLst>
          </p:cNvPr>
          <p:cNvPicPr>
            <a:picLocks noChangeAspect="1"/>
          </p:cNvPicPr>
          <p:nvPr/>
        </p:nvPicPr>
        <p:blipFill>
          <a:blip r:embed="rId2"/>
          <a:stretch>
            <a:fillRect/>
          </a:stretch>
        </p:blipFill>
        <p:spPr>
          <a:xfrm>
            <a:off x="101601" y="136525"/>
            <a:ext cx="7244079" cy="6304915"/>
          </a:xfrm>
          <a:prstGeom prst="rect">
            <a:avLst/>
          </a:prstGeom>
        </p:spPr>
      </p:pic>
      <p:sp>
        <p:nvSpPr>
          <p:cNvPr id="6" name="Content Placeholder 2">
            <a:extLst>
              <a:ext uri="{FF2B5EF4-FFF2-40B4-BE49-F238E27FC236}">
                <a16:creationId xmlns:a16="http://schemas.microsoft.com/office/drawing/2014/main" id="{316A93D9-929A-8D83-6487-1C8A51905525}"/>
              </a:ext>
            </a:extLst>
          </p:cNvPr>
          <p:cNvSpPr txBox="1">
            <a:spLocks/>
          </p:cNvSpPr>
          <p:nvPr/>
        </p:nvSpPr>
        <p:spPr>
          <a:xfrm>
            <a:off x="7741920" y="157075"/>
            <a:ext cx="4114800" cy="627420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u="sng" dirty="0">
                <a:solidFill>
                  <a:srgbClr val="000000"/>
                </a:solidFill>
                <a:effectLst>
                  <a:outerShdw blurRad="38100" dist="38100" dir="2700000" algn="tl">
                    <a:srgbClr val="000000">
                      <a:alpha val="43137"/>
                    </a:srgbClr>
                  </a:outerShdw>
                </a:effectLst>
                <a:latin typeface="Gill Sans MT Condensed" panose="020B0506020104020203" pitchFamily="34" charset="0"/>
              </a:rPr>
              <a:t>Observations</a:t>
            </a:r>
            <a:endParaRPr lang="en-US" sz="3800" b="1" u="sng" dirty="0">
              <a:solidFill>
                <a:srgbClr val="000000"/>
              </a:solidFill>
              <a:effectLst>
                <a:outerShdw blurRad="38100" dist="38100" dir="2700000" algn="tl">
                  <a:srgbClr val="000000">
                    <a:alpha val="43137"/>
                  </a:srgbClr>
                </a:outerShdw>
              </a:effectLst>
              <a:latin typeface="Gill Sans MT Condensed" panose="020B0506020104020203" pitchFamily="34" charset="0"/>
            </a:endParaRPr>
          </a:p>
          <a:p>
            <a:pPr algn="l"/>
            <a:r>
              <a:rPr lang="en-US" sz="3800" dirty="0">
                <a:solidFill>
                  <a:srgbClr val="000000"/>
                </a:solidFill>
                <a:latin typeface="Gill Sans MT Condensed" panose="020B0506020104020203" pitchFamily="34" charset="0"/>
              </a:rPr>
              <a:t>16. 'Self-harm' – In China Death due to Self-harm is most as compare to above mentioned countries, also no country is even close to China with the death count. The average death count is 1,69,285.</a:t>
            </a:r>
          </a:p>
          <a:p>
            <a:pPr algn="l"/>
            <a:r>
              <a:rPr lang="en-US" sz="3800" dirty="0">
                <a:solidFill>
                  <a:srgbClr val="000000"/>
                </a:solidFill>
                <a:latin typeface="Gill Sans MT Condensed" panose="020B0506020104020203" pitchFamily="34" charset="0"/>
              </a:rPr>
              <a:t>17. 'Exposure to Forces of Nature' – Here Bangladesh have recorded highest number of average counts of death, the average count of death for each year is 5,166.</a:t>
            </a:r>
          </a:p>
          <a:p>
            <a:pPr algn="l"/>
            <a:r>
              <a:rPr lang="en-US" sz="3800" dirty="0">
                <a:solidFill>
                  <a:srgbClr val="000000"/>
                </a:solidFill>
                <a:latin typeface="Gill Sans MT Condensed" panose="020B0506020104020203" pitchFamily="34" charset="0"/>
              </a:rPr>
              <a:t>18. 'Diarrheal Diseases' – Ethiopia have registered highest number of death due to Diarrheal Diseases; the average death count is 83,819 it is followed by Democratic Republic of Congo who average death count is 57,122.</a:t>
            </a:r>
          </a:p>
          <a:p>
            <a:pPr algn="l"/>
            <a:r>
              <a:rPr lang="en-US" sz="3800" dirty="0">
                <a:solidFill>
                  <a:srgbClr val="000000"/>
                </a:solidFill>
                <a:latin typeface="Gill Sans MT Condensed" panose="020B0506020104020203" pitchFamily="34" charset="0"/>
              </a:rPr>
              <a:t>19. 'Environmental Heat and Cold Exposure' – China has highest count of death due to Environmental Heat and Cold Exposure; the average count of death is around 6,619.</a:t>
            </a:r>
          </a:p>
          <a:p>
            <a:pPr algn="l"/>
            <a:r>
              <a:rPr lang="en-US" sz="3800" dirty="0">
                <a:solidFill>
                  <a:srgbClr val="000000"/>
                </a:solidFill>
                <a:latin typeface="Gill Sans MT Condensed" panose="020B0506020104020203" pitchFamily="34" charset="0"/>
              </a:rPr>
              <a:t>20. 'Neoplasms' – Among above countries China have highest average count of death due to Neoplasms. The average count is 20,35350 which is more than 2 million.</a:t>
            </a:r>
          </a:p>
          <a:p>
            <a:pPr marL="0" indent="0">
              <a:buFont typeface="Arial" panose="020B0604020202020204" pitchFamily="34" charset="0"/>
              <a:buNone/>
            </a:pPr>
            <a:endParaRPr lang="en-US" sz="7200" b="1" u="sng" dirty="0">
              <a:solidFill>
                <a:srgbClr val="000000"/>
              </a:solidFill>
              <a:latin typeface="Bahnschrift" panose="020B0502040204020203" pitchFamily="34" charset="0"/>
              <a:cs typeface="Leelawadee" panose="020B0502040204020203" pitchFamily="34" charset="-34"/>
            </a:endParaRPr>
          </a:p>
        </p:txBody>
      </p:sp>
    </p:spTree>
    <p:extLst>
      <p:ext uri="{BB962C8B-B14F-4D97-AF65-F5344CB8AC3E}">
        <p14:creationId xmlns:p14="http://schemas.microsoft.com/office/powerpoint/2010/main" val="3233228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90B781-6D40-0A28-A2D7-8353303448E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E7647B1-5155-8ED9-0676-FE8386FB7172}"/>
              </a:ext>
            </a:extLst>
          </p:cNvPr>
          <p:cNvSpPr>
            <a:spLocks noGrp="1"/>
          </p:cNvSpPr>
          <p:nvPr>
            <p:ph type="sldNum" sz="quarter" idx="11"/>
          </p:nvPr>
        </p:nvSpPr>
        <p:spPr/>
        <p:txBody>
          <a:bodyPr/>
          <a:lstStyle/>
          <a:p>
            <a:fld id="{294A09A9-5501-47C1-A89A-A340965A2BE2}" type="slidenum">
              <a:rPr lang="en-US" smtClean="0"/>
              <a:pPr/>
              <a:t>21</a:t>
            </a:fld>
            <a:endParaRPr lang="en-US" dirty="0"/>
          </a:p>
        </p:txBody>
      </p:sp>
      <p:pic>
        <p:nvPicPr>
          <p:cNvPr id="3" name="Picture 2">
            <a:extLst>
              <a:ext uri="{FF2B5EF4-FFF2-40B4-BE49-F238E27FC236}">
                <a16:creationId xmlns:a16="http://schemas.microsoft.com/office/drawing/2014/main" id="{FF019892-6ECB-2399-64D6-5CE5D0B8C9F4}"/>
              </a:ext>
            </a:extLst>
          </p:cNvPr>
          <p:cNvPicPr>
            <a:picLocks noChangeAspect="1"/>
          </p:cNvPicPr>
          <p:nvPr/>
        </p:nvPicPr>
        <p:blipFill>
          <a:blip r:embed="rId2"/>
          <a:stretch>
            <a:fillRect/>
          </a:stretch>
        </p:blipFill>
        <p:spPr>
          <a:xfrm>
            <a:off x="101600" y="284480"/>
            <a:ext cx="7366000" cy="6071870"/>
          </a:xfrm>
          <a:prstGeom prst="rect">
            <a:avLst/>
          </a:prstGeom>
        </p:spPr>
      </p:pic>
      <p:sp>
        <p:nvSpPr>
          <p:cNvPr id="6" name="Content Placeholder 2">
            <a:extLst>
              <a:ext uri="{FF2B5EF4-FFF2-40B4-BE49-F238E27FC236}">
                <a16:creationId xmlns:a16="http://schemas.microsoft.com/office/drawing/2014/main" id="{75F8036B-6854-0EA5-927F-B09356482F41}"/>
              </a:ext>
            </a:extLst>
          </p:cNvPr>
          <p:cNvSpPr txBox="1">
            <a:spLocks/>
          </p:cNvSpPr>
          <p:nvPr/>
        </p:nvSpPr>
        <p:spPr>
          <a:xfrm>
            <a:off x="7741920" y="157075"/>
            <a:ext cx="4114800" cy="627420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u="sng" dirty="0">
                <a:solidFill>
                  <a:srgbClr val="000000"/>
                </a:solidFill>
                <a:effectLst>
                  <a:outerShdw blurRad="38100" dist="38100" dir="2700000" algn="tl">
                    <a:srgbClr val="000000">
                      <a:alpha val="43137"/>
                    </a:srgbClr>
                  </a:outerShdw>
                </a:effectLst>
                <a:latin typeface="Gill Sans MT Condensed" panose="020B0506020104020203" pitchFamily="34" charset="0"/>
              </a:rPr>
              <a:t>Observations</a:t>
            </a:r>
            <a:endParaRPr lang="en-US" sz="3800" b="1" u="sng" dirty="0">
              <a:solidFill>
                <a:srgbClr val="000000"/>
              </a:solidFill>
              <a:effectLst>
                <a:outerShdw blurRad="38100" dist="38100" dir="2700000" algn="tl">
                  <a:srgbClr val="000000">
                    <a:alpha val="43137"/>
                  </a:srgbClr>
                </a:outerShdw>
              </a:effectLst>
              <a:latin typeface="Gill Sans MT Condensed" panose="020B0506020104020203" pitchFamily="34" charset="0"/>
            </a:endParaRPr>
          </a:p>
          <a:p>
            <a:pPr algn="l"/>
            <a:r>
              <a:rPr lang="en-US" sz="3800" dirty="0">
                <a:solidFill>
                  <a:srgbClr val="000000"/>
                </a:solidFill>
                <a:latin typeface="Gill Sans MT Condensed" panose="020B0506020104020203" pitchFamily="34" charset="0"/>
              </a:rPr>
              <a:t>21. 'Conflict and Terrorism' – Afghanistan have highest count among above mentioned countries due to Conflict and Terrorism, the average count of death for years is 9,350.</a:t>
            </a:r>
          </a:p>
          <a:p>
            <a:pPr algn="l"/>
            <a:r>
              <a:rPr lang="en-US" sz="3800" dirty="0">
                <a:solidFill>
                  <a:srgbClr val="000000"/>
                </a:solidFill>
                <a:latin typeface="Gill Sans MT Condensed" panose="020B0506020104020203" pitchFamily="34" charset="0"/>
              </a:rPr>
              <a:t>22. 'Diabetes Mellitus' – Average number of death due to Diabetes Mellitus is most in China. The average count is 1,15,618, followed by Brazil with average count of 43,858.</a:t>
            </a:r>
          </a:p>
          <a:p>
            <a:pPr algn="l"/>
            <a:r>
              <a:rPr lang="en-US" sz="3800" dirty="0">
                <a:solidFill>
                  <a:srgbClr val="000000"/>
                </a:solidFill>
                <a:latin typeface="Gill Sans MT Condensed" panose="020B0506020104020203" pitchFamily="34" charset="0"/>
              </a:rPr>
              <a:t>23. 'Chronic Kidney Disease' – Again China have the greatest number of death due to chronic kidney disease; the average death count is 1,39,842.</a:t>
            </a:r>
          </a:p>
          <a:p>
            <a:pPr algn="l"/>
            <a:r>
              <a:rPr lang="en-US" sz="3800" dirty="0">
                <a:solidFill>
                  <a:srgbClr val="000000"/>
                </a:solidFill>
                <a:latin typeface="Gill Sans MT Condensed" panose="020B0506020104020203" pitchFamily="34" charset="0"/>
              </a:rPr>
              <a:t>24. 'Poisonings' – 25,671 is the average count of death due to poisonings in China which is most as compared to above mentioned countries.</a:t>
            </a:r>
          </a:p>
          <a:p>
            <a:pPr algn="l"/>
            <a:r>
              <a:rPr lang="en-US" sz="3800" dirty="0">
                <a:solidFill>
                  <a:srgbClr val="000000"/>
                </a:solidFill>
                <a:latin typeface="Gill Sans MT Condensed" panose="020B0506020104020203" pitchFamily="34" charset="0"/>
              </a:rPr>
              <a:t>25. 'Protein-Energy Malnutrition' – Countries Ethiopia has highest number of death due to Protein-Energy Malnutrition followed by Bangladesh and China; the average count is 26,324, 19,967, 16,922 respectively.</a:t>
            </a:r>
          </a:p>
          <a:p>
            <a:pPr marL="0" indent="0">
              <a:buFont typeface="Arial" panose="020B0604020202020204" pitchFamily="34" charset="0"/>
              <a:buNone/>
            </a:pPr>
            <a:endParaRPr lang="en-US" sz="7200" b="1" u="sng" dirty="0">
              <a:solidFill>
                <a:srgbClr val="000000"/>
              </a:solidFill>
              <a:latin typeface="Bahnschrift" panose="020B0502040204020203" pitchFamily="34" charset="0"/>
              <a:cs typeface="Leelawadee" panose="020B0502040204020203" pitchFamily="34" charset="-34"/>
            </a:endParaRPr>
          </a:p>
        </p:txBody>
      </p:sp>
    </p:spTree>
    <p:extLst>
      <p:ext uri="{BB962C8B-B14F-4D97-AF65-F5344CB8AC3E}">
        <p14:creationId xmlns:p14="http://schemas.microsoft.com/office/powerpoint/2010/main" val="1345078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90B781-6D40-0A28-A2D7-8353303448E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E7647B1-5155-8ED9-0676-FE8386FB7172}"/>
              </a:ext>
            </a:extLst>
          </p:cNvPr>
          <p:cNvSpPr>
            <a:spLocks noGrp="1"/>
          </p:cNvSpPr>
          <p:nvPr>
            <p:ph type="sldNum" sz="quarter" idx="11"/>
          </p:nvPr>
        </p:nvSpPr>
        <p:spPr/>
        <p:txBody>
          <a:bodyPr/>
          <a:lstStyle/>
          <a:p>
            <a:fld id="{294A09A9-5501-47C1-A89A-A340965A2BE2}" type="slidenum">
              <a:rPr lang="en-US" smtClean="0"/>
              <a:pPr/>
              <a:t>22</a:t>
            </a:fld>
            <a:endParaRPr lang="en-US" dirty="0"/>
          </a:p>
        </p:txBody>
      </p:sp>
      <p:pic>
        <p:nvPicPr>
          <p:cNvPr id="3" name="Picture 2">
            <a:extLst>
              <a:ext uri="{FF2B5EF4-FFF2-40B4-BE49-F238E27FC236}">
                <a16:creationId xmlns:a16="http://schemas.microsoft.com/office/drawing/2014/main" id="{AF0D7566-EACD-67BC-E47A-286C4F79FC97}"/>
              </a:ext>
            </a:extLst>
          </p:cNvPr>
          <p:cNvPicPr>
            <a:picLocks noChangeAspect="1"/>
          </p:cNvPicPr>
          <p:nvPr/>
        </p:nvPicPr>
        <p:blipFill>
          <a:blip r:embed="rId2"/>
          <a:stretch>
            <a:fillRect/>
          </a:stretch>
        </p:blipFill>
        <p:spPr>
          <a:xfrm>
            <a:off x="132080" y="223520"/>
            <a:ext cx="7204273" cy="6132830"/>
          </a:xfrm>
          <a:prstGeom prst="rect">
            <a:avLst/>
          </a:prstGeom>
        </p:spPr>
      </p:pic>
      <p:sp>
        <p:nvSpPr>
          <p:cNvPr id="6" name="Content Placeholder 2">
            <a:extLst>
              <a:ext uri="{FF2B5EF4-FFF2-40B4-BE49-F238E27FC236}">
                <a16:creationId xmlns:a16="http://schemas.microsoft.com/office/drawing/2014/main" id="{46CFE722-E13C-5C5C-5823-3215270629E5}"/>
              </a:ext>
            </a:extLst>
          </p:cNvPr>
          <p:cNvSpPr txBox="1">
            <a:spLocks/>
          </p:cNvSpPr>
          <p:nvPr/>
        </p:nvSpPr>
        <p:spPr>
          <a:xfrm>
            <a:off x="7741920" y="157075"/>
            <a:ext cx="4114800" cy="627420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800" b="1" u="sng" dirty="0">
                <a:solidFill>
                  <a:srgbClr val="000000"/>
                </a:solidFill>
                <a:effectLst>
                  <a:outerShdw blurRad="38100" dist="38100" dir="2700000" algn="tl">
                    <a:srgbClr val="000000">
                      <a:alpha val="43137"/>
                    </a:srgbClr>
                  </a:outerShdw>
                </a:effectLst>
                <a:latin typeface="Gill Sans MT Condensed" panose="020B0506020104020203" pitchFamily="34" charset="0"/>
              </a:rPr>
              <a:t>Observations</a:t>
            </a:r>
            <a:endParaRPr lang="en-US" sz="3400" b="1" u="sng" dirty="0">
              <a:solidFill>
                <a:srgbClr val="000000"/>
              </a:solidFill>
              <a:effectLst>
                <a:outerShdw blurRad="38100" dist="38100" dir="2700000" algn="tl">
                  <a:srgbClr val="000000">
                    <a:alpha val="43137"/>
                  </a:srgbClr>
                </a:outerShdw>
              </a:effectLst>
              <a:latin typeface="Gill Sans MT Condensed" panose="020B0506020104020203" pitchFamily="34" charset="0"/>
            </a:endParaRPr>
          </a:p>
          <a:p>
            <a:pPr algn="l"/>
            <a:r>
              <a:rPr lang="en-US" sz="3400" dirty="0">
                <a:solidFill>
                  <a:srgbClr val="000000"/>
                </a:solidFill>
                <a:latin typeface="Gill Sans MT Condensed" panose="020B0506020104020203" pitchFamily="34" charset="0"/>
              </a:rPr>
              <a:t>26. 'Road Injuries' – China have recorded the greatest number of deaths due to Road Injuries; the average count is 2,78,346.</a:t>
            </a:r>
          </a:p>
          <a:p>
            <a:pPr algn="l"/>
            <a:r>
              <a:rPr lang="en-US" sz="3400" dirty="0">
                <a:solidFill>
                  <a:srgbClr val="000000"/>
                </a:solidFill>
                <a:latin typeface="Gill Sans MT Condensed" panose="020B0506020104020203" pitchFamily="34" charset="0"/>
              </a:rPr>
              <a:t>27. 'Chronic Respiratory Diseases' – The highest count of average death due to Chronic Respiratory Diseases is from China with average count of 12,22,560.</a:t>
            </a:r>
          </a:p>
          <a:p>
            <a:pPr algn="l"/>
            <a:r>
              <a:rPr lang="en-US" sz="3400" dirty="0">
                <a:solidFill>
                  <a:srgbClr val="000000"/>
                </a:solidFill>
                <a:latin typeface="Gill Sans MT Condensed" panose="020B0506020104020203" pitchFamily="34" charset="0"/>
              </a:rPr>
              <a:t>28. 'Cirrhosis and Other Chronic Liver Diseases' –China have highest number of deaths due to Cirrhosis and other chronic liver diseases.</a:t>
            </a:r>
          </a:p>
          <a:p>
            <a:pPr algn="l"/>
            <a:r>
              <a:rPr lang="en-US" sz="3400" dirty="0">
                <a:solidFill>
                  <a:srgbClr val="000000"/>
                </a:solidFill>
                <a:latin typeface="Gill Sans MT Condensed" panose="020B0506020104020203" pitchFamily="34" charset="0"/>
              </a:rPr>
              <a:t>29. 'Digestive Diseases' – China have highest number of deaths due to Digestive Diseases followed by Egypt and Brazil.</a:t>
            </a:r>
          </a:p>
          <a:p>
            <a:pPr algn="l"/>
            <a:r>
              <a:rPr lang="en-US" sz="3400" dirty="0">
                <a:solidFill>
                  <a:srgbClr val="000000"/>
                </a:solidFill>
                <a:latin typeface="Gill Sans MT Condensed" panose="020B0506020104020203" pitchFamily="34" charset="0"/>
              </a:rPr>
              <a:t>30. 'Fire, Heat, and Hot Substances' – Again China have the greatest number of average deaths count due to this.</a:t>
            </a:r>
          </a:p>
          <a:p>
            <a:pPr algn="l"/>
            <a:r>
              <a:rPr lang="en-US" sz="3400" dirty="0">
                <a:solidFill>
                  <a:srgbClr val="000000"/>
                </a:solidFill>
                <a:latin typeface="Gill Sans MT Condensed" panose="020B0506020104020203" pitchFamily="34" charset="0"/>
              </a:rPr>
              <a:t>31. 'Acute Hepatitis' – China has highest count of death due to acute hepatitis followed by Bangladesh for above mentioned countries.</a:t>
            </a:r>
          </a:p>
          <a:p>
            <a:pPr marL="0" indent="0">
              <a:buFont typeface="Arial" panose="020B0604020202020204" pitchFamily="34" charset="0"/>
              <a:buNone/>
            </a:pPr>
            <a:endParaRPr lang="en-US" sz="7200" b="1" u="sng" dirty="0">
              <a:solidFill>
                <a:srgbClr val="000000"/>
              </a:solidFill>
              <a:latin typeface="Bahnschrift" panose="020B0502040204020203" pitchFamily="34" charset="0"/>
              <a:cs typeface="Leelawadee" panose="020B0502040204020203" pitchFamily="34" charset="-34"/>
            </a:endParaRPr>
          </a:p>
        </p:txBody>
      </p:sp>
    </p:spTree>
    <p:extLst>
      <p:ext uri="{BB962C8B-B14F-4D97-AF65-F5344CB8AC3E}">
        <p14:creationId xmlns:p14="http://schemas.microsoft.com/office/powerpoint/2010/main" val="533165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748028" y="1389888"/>
            <a:ext cx="8695944" cy="365125"/>
          </a:xfrm>
        </p:spPr>
        <p:txBody>
          <a:bodyPr>
            <a:normAutofit fontScale="90000"/>
          </a:bodyPr>
          <a:lstStyle/>
          <a:p>
            <a:r>
              <a:rPr lang="en-US" b="1" u="sng" dirty="0">
                <a:effectLst>
                  <a:outerShdw blurRad="38100" dist="38100" dir="2700000" algn="tl">
                    <a:srgbClr val="000000">
                      <a:alpha val="43137"/>
                    </a:srgbClr>
                  </a:outerShdw>
                </a:effectLst>
              </a:rPr>
              <a:t>Country wise data of Average Death</a:t>
            </a:r>
            <a:r>
              <a:rPr lang="en-IN" b="1" u="sng" dirty="0">
                <a:effectLst>
                  <a:outerShdw blurRad="38100" dist="38100" dir="2700000" algn="tl">
                    <a:srgbClr val="000000">
                      <a:alpha val="43137"/>
                    </a:srgbClr>
                  </a:outerShdw>
                </a:effectLst>
              </a:rPr>
              <a:t> </a:t>
            </a:r>
            <a:endParaRPr lang="en-US" b="1"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1584960" y="1889760"/>
            <a:ext cx="9022080" cy="3459480"/>
          </a:xfrm>
        </p:spPr>
        <p:txBody>
          <a:bodyPr>
            <a:normAutofit/>
          </a:bodyPr>
          <a:lstStyle/>
          <a:p>
            <a:pPr algn="l"/>
            <a:r>
              <a:rPr lang="en-IN" sz="1800" b="1" dirty="0">
                <a:solidFill>
                  <a:srgbClr val="000000"/>
                </a:solidFill>
                <a:latin typeface="Corbel Light" panose="020B0303020204020204" pitchFamily="34" charset="0"/>
              </a:rPr>
              <a:t>We have further divided 204 countries in 3 parts of 68 each, 2nd part consists of below countries.</a:t>
            </a:r>
          </a:p>
          <a:p>
            <a:pPr algn="l"/>
            <a:r>
              <a:rPr lang="en-IN" sz="1800" b="1" dirty="0">
                <a:solidFill>
                  <a:srgbClr val="000000"/>
                </a:solidFill>
                <a:latin typeface="Corbel Light" panose="020B0303020204020204" pitchFamily="34" charset="0"/>
              </a:rPr>
              <a:t>Ghana, Greece, Greenland, Grenada, Guam, Guatemala, Guinea, Guinea-Bissau, Guyana, Haiti, Honduras, Hungary, Iceland, India, Indonesia, Iran, Iraq, Ireland, Israel, Italy, Jamaica, Japan, Jordan, Kazakhstan, Kenya, Kiribati, Kuwait, Kyrgyzstan, Laos, Latvia, Lebanon, Lesotho, Liberia, Libya, Lithuania, Luxembourg, Madagascar, Malawi, Malaysia, Maldives, Mali, Malta, Marshall Islands, Mauritania, Mauritius, Mexico, Micronesia, Moldova, Monaco, Mongolia, Montenegro, Morocco, Mozambique, Myanmar, Namibia, Nauru, Nepal, Netherlands, New Zealand, Nicaragua, Niger, Nigeria, Niue, North Korea, North Macedonia, Northern Mariana Islands, Norway and Oman.</a:t>
            </a:r>
            <a:r>
              <a:rPr lang="en-IN" sz="1800" b="1" dirty="0">
                <a:solidFill>
                  <a:srgbClr val="000000"/>
                </a:solidFill>
                <a:latin typeface="Corbel Light" panose="020B0303020204020204" pitchFamily="34" charset="0"/>
                <a:hlinkClick r:id="rId2">
                  <a:extLst>
                    <a:ext uri="{A12FA001-AC4F-418D-AE19-62706E023703}">
                      <ahyp:hlinkClr xmlns:ahyp="http://schemas.microsoft.com/office/drawing/2018/hyperlinkcolor" val="tx"/>
                    </a:ext>
                  </a:extLst>
                </a:hlinkClick>
              </a:rPr>
              <a:t>¶</a:t>
            </a:r>
            <a:endParaRPr lang="en-IN" sz="1800" b="1" dirty="0">
              <a:solidFill>
                <a:srgbClr val="000000"/>
              </a:solidFill>
              <a:latin typeface="Corbel Light" panose="020B0303020204020204" pitchFamily="34" charset="0"/>
            </a:endParaRP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b="1" dirty="0"/>
              <a:t>Cause of Death</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23</a:t>
            </a:fld>
            <a:endParaRPr lang="en-US" dirty="0"/>
          </a:p>
        </p:txBody>
      </p:sp>
    </p:spTree>
    <p:extLst>
      <p:ext uri="{BB962C8B-B14F-4D97-AF65-F5344CB8AC3E}">
        <p14:creationId xmlns:p14="http://schemas.microsoft.com/office/powerpoint/2010/main" val="3078857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90B781-6D40-0A28-A2D7-8353303448E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E7647B1-5155-8ED9-0676-FE8386FB7172}"/>
              </a:ext>
            </a:extLst>
          </p:cNvPr>
          <p:cNvSpPr>
            <a:spLocks noGrp="1"/>
          </p:cNvSpPr>
          <p:nvPr>
            <p:ph type="sldNum" sz="quarter" idx="11"/>
          </p:nvPr>
        </p:nvSpPr>
        <p:spPr/>
        <p:txBody>
          <a:bodyPr/>
          <a:lstStyle/>
          <a:p>
            <a:fld id="{294A09A9-5501-47C1-A89A-A340965A2BE2}" type="slidenum">
              <a:rPr lang="en-US" smtClean="0"/>
              <a:pPr/>
              <a:t>24</a:t>
            </a:fld>
            <a:endParaRPr lang="en-US" dirty="0"/>
          </a:p>
        </p:txBody>
      </p:sp>
      <p:pic>
        <p:nvPicPr>
          <p:cNvPr id="3" name="Picture 2">
            <a:extLst>
              <a:ext uri="{FF2B5EF4-FFF2-40B4-BE49-F238E27FC236}">
                <a16:creationId xmlns:a16="http://schemas.microsoft.com/office/drawing/2014/main" id="{6ABA8248-3055-2CC3-B508-FD12AABBEE09}"/>
              </a:ext>
            </a:extLst>
          </p:cNvPr>
          <p:cNvPicPr>
            <a:picLocks noChangeAspect="1"/>
          </p:cNvPicPr>
          <p:nvPr/>
        </p:nvPicPr>
        <p:blipFill>
          <a:blip r:embed="rId2"/>
          <a:stretch>
            <a:fillRect/>
          </a:stretch>
        </p:blipFill>
        <p:spPr>
          <a:xfrm>
            <a:off x="0" y="254000"/>
            <a:ext cx="7616385" cy="6238240"/>
          </a:xfrm>
          <a:prstGeom prst="rect">
            <a:avLst/>
          </a:prstGeom>
        </p:spPr>
      </p:pic>
      <p:sp>
        <p:nvSpPr>
          <p:cNvPr id="6" name="Content Placeholder 2">
            <a:extLst>
              <a:ext uri="{FF2B5EF4-FFF2-40B4-BE49-F238E27FC236}">
                <a16:creationId xmlns:a16="http://schemas.microsoft.com/office/drawing/2014/main" id="{37E2CD7B-127E-B5D2-E416-0C9C0973E56E}"/>
              </a:ext>
            </a:extLst>
          </p:cNvPr>
          <p:cNvSpPr txBox="1">
            <a:spLocks/>
          </p:cNvSpPr>
          <p:nvPr/>
        </p:nvSpPr>
        <p:spPr>
          <a:xfrm>
            <a:off x="7741920" y="157075"/>
            <a:ext cx="4114800" cy="627420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400" b="1" u="sng" dirty="0">
                <a:solidFill>
                  <a:srgbClr val="000000"/>
                </a:solidFill>
                <a:effectLst>
                  <a:outerShdw blurRad="38100" dist="38100" dir="2700000" algn="tl">
                    <a:srgbClr val="000000">
                      <a:alpha val="43137"/>
                    </a:srgbClr>
                  </a:outerShdw>
                </a:effectLst>
                <a:latin typeface="Gill Sans MT Condensed" panose="020B0506020104020203" pitchFamily="34" charset="0"/>
              </a:rPr>
              <a:t>Observations</a:t>
            </a:r>
            <a:endParaRPr lang="en-US" sz="3000" b="1" u="sng" dirty="0">
              <a:solidFill>
                <a:srgbClr val="000000"/>
              </a:solidFill>
              <a:effectLst>
                <a:outerShdw blurRad="38100" dist="38100" dir="2700000" algn="tl">
                  <a:srgbClr val="000000">
                    <a:alpha val="43137"/>
                  </a:srgbClr>
                </a:outerShdw>
              </a:effectLst>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1. 'Meningitis' – India has the greatest number of deaths due to Meningitis; the average count of death is 66,964, it is followed by Nigeria with average count of 50,679.</a:t>
            </a:r>
          </a:p>
          <a:p>
            <a:pPr algn="l"/>
            <a:r>
              <a:rPr lang="en-US" sz="3000" dirty="0">
                <a:solidFill>
                  <a:srgbClr val="000000"/>
                </a:solidFill>
                <a:latin typeface="Gill Sans MT Condensed" panose="020B0506020104020203" pitchFamily="34" charset="0"/>
              </a:rPr>
              <a:t>2. 'Alzheimer's Disease and Other Dementias' – Due to Alzheimer's Disease and Other Dementias Japan have highest number of deaths. The average count of death is 87,963.</a:t>
            </a:r>
          </a:p>
          <a:p>
            <a:pPr algn="l"/>
            <a:r>
              <a:rPr lang="en-US" sz="3000" dirty="0">
                <a:solidFill>
                  <a:srgbClr val="000000"/>
                </a:solidFill>
                <a:latin typeface="Gill Sans MT Condensed" panose="020B0506020104020203" pitchFamily="34" charset="0"/>
              </a:rPr>
              <a:t>3. 'Parkinson's Disease' – India has largest deaths due to Parkinson's Disease, the average count of death for all years is 25,227. This count is followed by Japan with 10,277.</a:t>
            </a:r>
          </a:p>
          <a:p>
            <a:pPr algn="l"/>
            <a:r>
              <a:rPr lang="en-US" sz="3000" dirty="0">
                <a:solidFill>
                  <a:srgbClr val="000000"/>
                </a:solidFill>
                <a:latin typeface="Gill Sans MT Condensed" panose="020B0506020104020203" pitchFamily="34" charset="0"/>
              </a:rPr>
              <a:t>4. 'Nutritional Deficiencies' – Here India have the greatest number of deaths due to Nutritional Deficiencies; the average count is 1,09,685.</a:t>
            </a:r>
          </a:p>
          <a:p>
            <a:pPr algn="l"/>
            <a:r>
              <a:rPr lang="en-US" sz="3000" dirty="0">
                <a:solidFill>
                  <a:srgbClr val="000000"/>
                </a:solidFill>
                <a:latin typeface="Gill Sans MT Condensed" panose="020B0506020104020203" pitchFamily="34" charset="0"/>
              </a:rPr>
              <a:t>5. 'Malaria' – In Nigeria deaths due to Malaria is highest, the average count is 2,14,068.</a:t>
            </a:r>
          </a:p>
          <a:p>
            <a:pPr marL="0" indent="0">
              <a:buFont typeface="Arial" panose="020B0604020202020204" pitchFamily="34" charset="0"/>
              <a:buNone/>
            </a:pPr>
            <a:endParaRPr lang="en-US" sz="7200" b="1" u="sng" dirty="0">
              <a:solidFill>
                <a:srgbClr val="000000"/>
              </a:solidFill>
              <a:latin typeface="Bahnschrift" panose="020B0502040204020203" pitchFamily="34" charset="0"/>
              <a:cs typeface="Leelawadee" panose="020B0502040204020203" pitchFamily="34" charset="-34"/>
            </a:endParaRPr>
          </a:p>
        </p:txBody>
      </p:sp>
    </p:spTree>
    <p:extLst>
      <p:ext uri="{BB962C8B-B14F-4D97-AF65-F5344CB8AC3E}">
        <p14:creationId xmlns:p14="http://schemas.microsoft.com/office/powerpoint/2010/main" val="979909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90B781-6D40-0A28-A2D7-8353303448E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E7647B1-5155-8ED9-0676-FE8386FB7172}"/>
              </a:ext>
            </a:extLst>
          </p:cNvPr>
          <p:cNvSpPr>
            <a:spLocks noGrp="1"/>
          </p:cNvSpPr>
          <p:nvPr>
            <p:ph type="sldNum" sz="quarter" idx="11"/>
          </p:nvPr>
        </p:nvSpPr>
        <p:spPr/>
        <p:txBody>
          <a:bodyPr/>
          <a:lstStyle/>
          <a:p>
            <a:fld id="{294A09A9-5501-47C1-A89A-A340965A2BE2}" type="slidenum">
              <a:rPr lang="en-US" smtClean="0"/>
              <a:pPr/>
              <a:t>25</a:t>
            </a:fld>
            <a:endParaRPr lang="en-US" dirty="0"/>
          </a:p>
        </p:txBody>
      </p:sp>
      <p:pic>
        <p:nvPicPr>
          <p:cNvPr id="3" name="Picture 2">
            <a:extLst>
              <a:ext uri="{FF2B5EF4-FFF2-40B4-BE49-F238E27FC236}">
                <a16:creationId xmlns:a16="http://schemas.microsoft.com/office/drawing/2014/main" id="{E948478C-E805-9430-32EA-5C3696A08723}"/>
              </a:ext>
            </a:extLst>
          </p:cNvPr>
          <p:cNvPicPr>
            <a:picLocks noChangeAspect="1"/>
          </p:cNvPicPr>
          <p:nvPr/>
        </p:nvPicPr>
        <p:blipFill>
          <a:blip r:embed="rId2"/>
          <a:stretch>
            <a:fillRect/>
          </a:stretch>
        </p:blipFill>
        <p:spPr>
          <a:xfrm>
            <a:off x="132080" y="193040"/>
            <a:ext cx="7433491" cy="6248400"/>
          </a:xfrm>
          <a:prstGeom prst="rect">
            <a:avLst/>
          </a:prstGeom>
        </p:spPr>
      </p:pic>
      <p:sp>
        <p:nvSpPr>
          <p:cNvPr id="6" name="Content Placeholder 2">
            <a:extLst>
              <a:ext uri="{FF2B5EF4-FFF2-40B4-BE49-F238E27FC236}">
                <a16:creationId xmlns:a16="http://schemas.microsoft.com/office/drawing/2014/main" id="{DFD86FF2-2C8F-607F-9B12-2335D9340759}"/>
              </a:ext>
            </a:extLst>
          </p:cNvPr>
          <p:cNvSpPr txBox="1">
            <a:spLocks/>
          </p:cNvSpPr>
          <p:nvPr/>
        </p:nvSpPr>
        <p:spPr>
          <a:xfrm>
            <a:off x="7741920" y="157075"/>
            <a:ext cx="4114800" cy="627420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800" b="1" u="sng" dirty="0">
                <a:solidFill>
                  <a:srgbClr val="000000"/>
                </a:solidFill>
                <a:effectLst>
                  <a:outerShdw blurRad="38100" dist="38100" dir="2700000" algn="tl">
                    <a:srgbClr val="000000">
                      <a:alpha val="43137"/>
                    </a:srgbClr>
                  </a:outerShdw>
                </a:effectLst>
                <a:latin typeface="Gill Sans MT Condensed" panose="020B0506020104020203" pitchFamily="34" charset="0"/>
              </a:rPr>
              <a:t>Observations</a:t>
            </a:r>
            <a:endParaRPr lang="en-US" sz="3000" b="1" u="sng" dirty="0">
              <a:solidFill>
                <a:srgbClr val="000000"/>
              </a:solidFill>
              <a:effectLst>
                <a:outerShdw blurRad="38100" dist="38100" dir="2700000" algn="tl">
                  <a:srgbClr val="000000">
                    <a:alpha val="43137"/>
                  </a:srgbClr>
                </a:outerShdw>
              </a:effectLst>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6. 'Drowning' – In India deaths due to Drowning is most, the average count of death is around 70,347.</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7. 'Interpersonal Violence' – The death due to Interpersonal Violence in India is most amongst above mentioned countries, the average count is around 41,238.</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8. 'Maternal Disorders' – India have recorded the greatest number of deaths due to Maternal Disorders; the average count of death is around 76,414.</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9. 'HIV/AIDS' – Kenya have recorded highest number of deaths due to HIV/AIDS, followed by India and Nigeria respectively.</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10. 'Drug Use Disorders' – India has highest number of deaths due to Drug use Disorders followed by Iran; the average death count is around 5,630 in India and 2,539 in Iran.</a:t>
            </a:r>
            <a:endParaRPr lang="en-US" sz="7200" b="1" u="sng" dirty="0">
              <a:solidFill>
                <a:srgbClr val="000000"/>
              </a:solidFill>
              <a:latin typeface="Bahnschrift" panose="020B0502040204020203" pitchFamily="34" charset="0"/>
              <a:cs typeface="Leelawadee" panose="020B0502040204020203" pitchFamily="34" charset="-34"/>
            </a:endParaRPr>
          </a:p>
        </p:txBody>
      </p:sp>
    </p:spTree>
    <p:extLst>
      <p:ext uri="{BB962C8B-B14F-4D97-AF65-F5344CB8AC3E}">
        <p14:creationId xmlns:p14="http://schemas.microsoft.com/office/powerpoint/2010/main" val="1419933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90B781-6D40-0A28-A2D7-8353303448E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E7647B1-5155-8ED9-0676-FE8386FB7172}"/>
              </a:ext>
            </a:extLst>
          </p:cNvPr>
          <p:cNvSpPr>
            <a:spLocks noGrp="1"/>
          </p:cNvSpPr>
          <p:nvPr>
            <p:ph type="sldNum" sz="quarter" idx="11"/>
          </p:nvPr>
        </p:nvSpPr>
        <p:spPr/>
        <p:txBody>
          <a:bodyPr/>
          <a:lstStyle/>
          <a:p>
            <a:fld id="{294A09A9-5501-47C1-A89A-A340965A2BE2}" type="slidenum">
              <a:rPr lang="en-US" smtClean="0"/>
              <a:pPr/>
              <a:t>26</a:t>
            </a:fld>
            <a:endParaRPr lang="en-US" dirty="0"/>
          </a:p>
        </p:txBody>
      </p:sp>
      <p:pic>
        <p:nvPicPr>
          <p:cNvPr id="3" name="Picture 2">
            <a:extLst>
              <a:ext uri="{FF2B5EF4-FFF2-40B4-BE49-F238E27FC236}">
                <a16:creationId xmlns:a16="http://schemas.microsoft.com/office/drawing/2014/main" id="{4B31D840-9B38-374D-CA8E-72708E451B30}"/>
              </a:ext>
            </a:extLst>
          </p:cNvPr>
          <p:cNvPicPr>
            <a:picLocks noChangeAspect="1"/>
          </p:cNvPicPr>
          <p:nvPr/>
        </p:nvPicPr>
        <p:blipFill>
          <a:blip r:embed="rId2"/>
          <a:stretch>
            <a:fillRect/>
          </a:stretch>
        </p:blipFill>
        <p:spPr>
          <a:xfrm>
            <a:off x="228600" y="193040"/>
            <a:ext cx="7334491" cy="6163310"/>
          </a:xfrm>
          <a:prstGeom prst="rect">
            <a:avLst/>
          </a:prstGeom>
        </p:spPr>
      </p:pic>
      <p:sp>
        <p:nvSpPr>
          <p:cNvPr id="6" name="Content Placeholder 2">
            <a:extLst>
              <a:ext uri="{FF2B5EF4-FFF2-40B4-BE49-F238E27FC236}">
                <a16:creationId xmlns:a16="http://schemas.microsoft.com/office/drawing/2014/main" id="{27A5EADD-4AD8-A750-6D65-A069FCFE850D}"/>
              </a:ext>
            </a:extLst>
          </p:cNvPr>
          <p:cNvSpPr txBox="1">
            <a:spLocks/>
          </p:cNvSpPr>
          <p:nvPr/>
        </p:nvSpPr>
        <p:spPr>
          <a:xfrm>
            <a:off x="7741920" y="157075"/>
            <a:ext cx="4114800" cy="627420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800" b="1" u="sng" dirty="0">
                <a:solidFill>
                  <a:srgbClr val="000000"/>
                </a:solidFill>
                <a:effectLst>
                  <a:outerShdw blurRad="38100" dist="38100" dir="2700000" algn="tl">
                    <a:srgbClr val="000000">
                      <a:alpha val="43137"/>
                    </a:srgbClr>
                  </a:outerShdw>
                </a:effectLst>
                <a:latin typeface="Gill Sans MT Condensed" panose="020B0506020104020203" pitchFamily="34" charset="0"/>
              </a:rPr>
              <a:t>Observations</a:t>
            </a:r>
            <a:endParaRPr lang="en-US" sz="3000" b="1" u="sng" dirty="0">
              <a:solidFill>
                <a:srgbClr val="000000"/>
              </a:solidFill>
              <a:effectLst>
                <a:outerShdw blurRad="38100" dist="38100" dir="2700000" algn="tl">
                  <a:srgbClr val="000000">
                    <a:alpha val="43137"/>
                  </a:srgbClr>
                </a:outerShdw>
              </a:effectLst>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11. 'Tuberculosis' – India has highest number of deaths due to Tuberculosis amongst above mentioned countries. The average death count is around 5,27,364.</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12. 'Cardiovascular Diseases' – India have highest number of deaths due to cardiovascular diseases; the average death count due to these diseases is 17,66,490.</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13. 'Lower Respiratory Infections'– Deaths due to Lower Respiratory Infections is highest in India followed by Nigeria.</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14. 'Neonatal Disorders' – India have recorded highest number of Deaths due to Neonatal Disorders with average death count of 6,97,052.</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15. 'Alcohol Use Disorders' – India has highest number of deaths due to Alcohol followed by Nigeria.</a:t>
            </a:r>
            <a:endParaRPr lang="en-US" sz="7200" b="1" u="sng" dirty="0">
              <a:solidFill>
                <a:srgbClr val="000000"/>
              </a:solidFill>
              <a:latin typeface="Bahnschrift" panose="020B0502040204020203" pitchFamily="34" charset="0"/>
              <a:cs typeface="Leelawadee" panose="020B0502040204020203" pitchFamily="34" charset="-34"/>
            </a:endParaRPr>
          </a:p>
        </p:txBody>
      </p:sp>
    </p:spTree>
    <p:extLst>
      <p:ext uri="{BB962C8B-B14F-4D97-AF65-F5344CB8AC3E}">
        <p14:creationId xmlns:p14="http://schemas.microsoft.com/office/powerpoint/2010/main" val="2970010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90B781-6D40-0A28-A2D7-8353303448E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E7647B1-5155-8ED9-0676-FE8386FB7172}"/>
              </a:ext>
            </a:extLst>
          </p:cNvPr>
          <p:cNvSpPr>
            <a:spLocks noGrp="1"/>
          </p:cNvSpPr>
          <p:nvPr>
            <p:ph type="sldNum" sz="quarter" idx="11"/>
          </p:nvPr>
        </p:nvSpPr>
        <p:spPr/>
        <p:txBody>
          <a:bodyPr/>
          <a:lstStyle/>
          <a:p>
            <a:fld id="{294A09A9-5501-47C1-A89A-A340965A2BE2}" type="slidenum">
              <a:rPr lang="en-US" smtClean="0"/>
              <a:pPr/>
              <a:t>27</a:t>
            </a:fld>
            <a:endParaRPr lang="en-US" dirty="0"/>
          </a:p>
        </p:txBody>
      </p:sp>
      <p:pic>
        <p:nvPicPr>
          <p:cNvPr id="8" name="Picture 7">
            <a:extLst>
              <a:ext uri="{FF2B5EF4-FFF2-40B4-BE49-F238E27FC236}">
                <a16:creationId xmlns:a16="http://schemas.microsoft.com/office/drawing/2014/main" id="{7594126C-5C9D-2560-2BED-21D43F68FACA}"/>
              </a:ext>
            </a:extLst>
          </p:cNvPr>
          <p:cNvPicPr>
            <a:picLocks noChangeAspect="1"/>
          </p:cNvPicPr>
          <p:nvPr/>
        </p:nvPicPr>
        <p:blipFill>
          <a:blip r:embed="rId2"/>
          <a:stretch>
            <a:fillRect/>
          </a:stretch>
        </p:blipFill>
        <p:spPr>
          <a:xfrm>
            <a:off x="240792" y="213360"/>
            <a:ext cx="7301276" cy="6238240"/>
          </a:xfrm>
          <a:prstGeom prst="rect">
            <a:avLst/>
          </a:prstGeom>
        </p:spPr>
      </p:pic>
      <p:sp>
        <p:nvSpPr>
          <p:cNvPr id="9" name="Content Placeholder 2">
            <a:extLst>
              <a:ext uri="{FF2B5EF4-FFF2-40B4-BE49-F238E27FC236}">
                <a16:creationId xmlns:a16="http://schemas.microsoft.com/office/drawing/2014/main" id="{814DDA4C-C5D2-67C7-160A-37AB3419F225}"/>
              </a:ext>
            </a:extLst>
          </p:cNvPr>
          <p:cNvSpPr txBox="1">
            <a:spLocks/>
          </p:cNvSpPr>
          <p:nvPr/>
        </p:nvSpPr>
        <p:spPr>
          <a:xfrm>
            <a:off x="7741920" y="157075"/>
            <a:ext cx="4114800" cy="627420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800" b="1" u="sng" dirty="0">
                <a:solidFill>
                  <a:srgbClr val="000000"/>
                </a:solidFill>
                <a:effectLst>
                  <a:outerShdw blurRad="38100" dist="38100" dir="2700000" algn="tl">
                    <a:srgbClr val="000000">
                      <a:alpha val="43137"/>
                    </a:srgbClr>
                  </a:outerShdw>
                </a:effectLst>
                <a:latin typeface="Gill Sans MT Condensed" panose="020B0506020104020203" pitchFamily="34" charset="0"/>
              </a:rPr>
              <a:t>Observations</a:t>
            </a:r>
            <a:endParaRPr lang="en-US" sz="3000" b="1" u="sng" dirty="0">
              <a:solidFill>
                <a:srgbClr val="000000"/>
              </a:solidFill>
              <a:effectLst>
                <a:outerShdw blurRad="38100" dist="38100" dir="2700000" algn="tl">
                  <a:srgbClr val="000000">
                    <a:alpha val="43137"/>
                  </a:srgbClr>
                </a:outerShdw>
              </a:effectLst>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16. 'Self-harm' – India have recorded highest number of deaths due to Self-harm followed by Mexico.</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17. 'Exposure to Forces of Nature' – Haiti has highest number of deaths due to Exposure to Forces of Nature amongst the above-mentioned countries.</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18. 'Diarrheal Diseases' – India have highest number of deaths due to Diarrheal Diseases; the average death count is around 8,74,784.</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19. 'Environmental Heat and Cold Exposure' – Due to Environmental Heat and Cold Exposure India have recorded average death count of around 11165 which is highest amongst above mentioned countries.</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20. 'Neoplasms' – India have highest number of deaths amongst above mentioned countries due to Neoplasms, the average death count is around 5,92,090</a:t>
            </a:r>
            <a:endParaRPr lang="en-US" sz="7200" b="1" u="sng" dirty="0">
              <a:solidFill>
                <a:srgbClr val="000000"/>
              </a:solidFill>
              <a:latin typeface="Bahnschrift" panose="020B0502040204020203" pitchFamily="34" charset="0"/>
              <a:cs typeface="Leelawadee" panose="020B0502040204020203" pitchFamily="34" charset="-34"/>
            </a:endParaRPr>
          </a:p>
        </p:txBody>
      </p:sp>
    </p:spTree>
    <p:extLst>
      <p:ext uri="{BB962C8B-B14F-4D97-AF65-F5344CB8AC3E}">
        <p14:creationId xmlns:p14="http://schemas.microsoft.com/office/powerpoint/2010/main" val="1350697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90B781-6D40-0A28-A2D7-8353303448E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E7647B1-5155-8ED9-0676-FE8386FB7172}"/>
              </a:ext>
            </a:extLst>
          </p:cNvPr>
          <p:cNvSpPr>
            <a:spLocks noGrp="1"/>
          </p:cNvSpPr>
          <p:nvPr>
            <p:ph type="sldNum" sz="quarter" idx="11"/>
          </p:nvPr>
        </p:nvSpPr>
        <p:spPr/>
        <p:txBody>
          <a:bodyPr/>
          <a:lstStyle/>
          <a:p>
            <a:fld id="{294A09A9-5501-47C1-A89A-A340965A2BE2}" type="slidenum">
              <a:rPr lang="en-US" smtClean="0"/>
              <a:pPr/>
              <a:t>28</a:t>
            </a:fld>
            <a:endParaRPr lang="en-US" dirty="0"/>
          </a:p>
        </p:txBody>
      </p:sp>
      <p:pic>
        <p:nvPicPr>
          <p:cNvPr id="3" name="Picture 2">
            <a:extLst>
              <a:ext uri="{FF2B5EF4-FFF2-40B4-BE49-F238E27FC236}">
                <a16:creationId xmlns:a16="http://schemas.microsoft.com/office/drawing/2014/main" id="{B39578C8-70C2-456F-32F8-44EF8BAFF0E1}"/>
              </a:ext>
            </a:extLst>
          </p:cNvPr>
          <p:cNvPicPr>
            <a:picLocks noChangeAspect="1"/>
          </p:cNvPicPr>
          <p:nvPr/>
        </p:nvPicPr>
        <p:blipFill>
          <a:blip r:embed="rId2"/>
          <a:stretch>
            <a:fillRect/>
          </a:stretch>
        </p:blipFill>
        <p:spPr>
          <a:xfrm>
            <a:off x="240792" y="0"/>
            <a:ext cx="7282513" cy="6356350"/>
          </a:xfrm>
          <a:prstGeom prst="rect">
            <a:avLst/>
          </a:prstGeom>
        </p:spPr>
      </p:pic>
      <p:sp>
        <p:nvSpPr>
          <p:cNvPr id="6" name="Content Placeholder 2">
            <a:extLst>
              <a:ext uri="{FF2B5EF4-FFF2-40B4-BE49-F238E27FC236}">
                <a16:creationId xmlns:a16="http://schemas.microsoft.com/office/drawing/2014/main" id="{0444432E-0070-FCF6-25DB-2C45C95BB283}"/>
              </a:ext>
            </a:extLst>
          </p:cNvPr>
          <p:cNvSpPr txBox="1">
            <a:spLocks/>
          </p:cNvSpPr>
          <p:nvPr/>
        </p:nvSpPr>
        <p:spPr>
          <a:xfrm>
            <a:off x="7741920" y="157075"/>
            <a:ext cx="4114800" cy="627420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400" b="1" u="sng" dirty="0">
                <a:solidFill>
                  <a:srgbClr val="000000"/>
                </a:solidFill>
                <a:effectLst>
                  <a:outerShdw blurRad="38100" dist="38100" dir="2700000" algn="tl">
                    <a:srgbClr val="000000">
                      <a:alpha val="43137"/>
                    </a:srgbClr>
                  </a:outerShdw>
                </a:effectLst>
                <a:latin typeface="Gill Sans MT Condensed" panose="020B0506020104020203" pitchFamily="34" charset="0"/>
              </a:rPr>
              <a:t>Observations</a:t>
            </a:r>
          </a:p>
          <a:p>
            <a:pPr algn="l"/>
            <a:r>
              <a:rPr lang="en-US" sz="3000" dirty="0">
                <a:solidFill>
                  <a:srgbClr val="000000"/>
                </a:solidFill>
                <a:latin typeface="Gill Sans MT Condensed" panose="020B0506020104020203" pitchFamily="34" charset="0"/>
              </a:rPr>
              <a:t>21. 'Conflict and Terrorism' – Iraq have recorded highest number of deaths due to Conflict and Terrorism amongst above-mentioned countries, the average death count is around 11,232.</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22. 'Diabetes Mellitus' – India has highest count of deaths due to Diabetes Mellitus; the average death count is around 1,59,372.</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23. 'Chronic Kidney Disease' – India has highest deaths due to chronic kidney disease amongst above mentioned countries. The average count is around 1,51,872.</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24. 'Poisonings' – India have highest deaths due to poisoning followed by Nigeria.</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25. 'Protein-Energy Malnutrition' – India has highest count of death due to Protein – Energy Malnutrition amongst above countries.</a:t>
            </a:r>
            <a:endParaRPr lang="en-US" sz="7200" b="1" u="sng" dirty="0">
              <a:solidFill>
                <a:srgbClr val="000000"/>
              </a:solidFill>
              <a:latin typeface="Bahnschrift" panose="020B0502040204020203" pitchFamily="34" charset="0"/>
              <a:cs typeface="Leelawadee" panose="020B0502040204020203" pitchFamily="34" charset="-34"/>
            </a:endParaRPr>
          </a:p>
        </p:txBody>
      </p:sp>
    </p:spTree>
    <p:extLst>
      <p:ext uri="{BB962C8B-B14F-4D97-AF65-F5344CB8AC3E}">
        <p14:creationId xmlns:p14="http://schemas.microsoft.com/office/powerpoint/2010/main" val="3183837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90B781-6D40-0A28-A2D7-8353303448E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E7647B1-5155-8ED9-0676-FE8386FB7172}"/>
              </a:ext>
            </a:extLst>
          </p:cNvPr>
          <p:cNvSpPr>
            <a:spLocks noGrp="1"/>
          </p:cNvSpPr>
          <p:nvPr>
            <p:ph type="sldNum" sz="quarter" idx="11"/>
          </p:nvPr>
        </p:nvSpPr>
        <p:spPr/>
        <p:txBody>
          <a:bodyPr/>
          <a:lstStyle/>
          <a:p>
            <a:fld id="{294A09A9-5501-47C1-A89A-A340965A2BE2}" type="slidenum">
              <a:rPr lang="en-US" smtClean="0"/>
              <a:pPr/>
              <a:t>29</a:t>
            </a:fld>
            <a:endParaRPr lang="en-US" dirty="0"/>
          </a:p>
        </p:txBody>
      </p:sp>
      <p:pic>
        <p:nvPicPr>
          <p:cNvPr id="3" name="Picture 2">
            <a:extLst>
              <a:ext uri="{FF2B5EF4-FFF2-40B4-BE49-F238E27FC236}">
                <a16:creationId xmlns:a16="http://schemas.microsoft.com/office/drawing/2014/main" id="{6424ED0A-AA28-A507-39A3-4820254B834E}"/>
              </a:ext>
            </a:extLst>
          </p:cNvPr>
          <p:cNvPicPr>
            <a:picLocks noChangeAspect="1"/>
          </p:cNvPicPr>
          <p:nvPr/>
        </p:nvPicPr>
        <p:blipFill>
          <a:blip r:embed="rId2"/>
          <a:stretch>
            <a:fillRect/>
          </a:stretch>
        </p:blipFill>
        <p:spPr>
          <a:xfrm>
            <a:off x="355600" y="355600"/>
            <a:ext cx="6936875" cy="6000750"/>
          </a:xfrm>
          <a:prstGeom prst="rect">
            <a:avLst/>
          </a:prstGeom>
        </p:spPr>
      </p:pic>
      <p:sp>
        <p:nvSpPr>
          <p:cNvPr id="6" name="Content Placeholder 2">
            <a:extLst>
              <a:ext uri="{FF2B5EF4-FFF2-40B4-BE49-F238E27FC236}">
                <a16:creationId xmlns:a16="http://schemas.microsoft.com/office/drawing/2014/main" id="{D94B37AD-04AB-4205-4A47-77CEED71229B}"/>
              </a:ext>
            </a:extLst>
          </p:cNvPr>
          <p:cNvSpPr txBox="1">
            <a:spLocks/>
          </p:cNvSpPr>
          <p:nvPr/>
        </p:nvSpPr>
        <p:spPr>
          <a:xfrm>
            <a:off x="7741920" y="157075"/>
            <a:ext cx="4114800" cy="6274205"/>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500" b="1" u="sng" dirty="0">
                <a:solidFill>
                  <a:srgbClr val="000000"/>
                </a:solidFill>
                <a:effectLst>
                  <a:outerShdw blurRad="38100" dist="38100" dir="2700000" algn="tl">
                    <a:srgbClr val="000000">
                      <a:alpha val="43137"/>
                    </a:srgbClr>
                  </a:outerShdw>
                </a:effectLst>
                <a:latin typeface="Gill Sans MT Condensed" panose="020B0506020104020203" pitchFamily="34" charset="0"/>
              </a:rPr>
              <a:t>Observations</a:t>
            </a:r>
            <a:endParaRPr lang="en-US" sz="4400" b="1" u="sng" dirty="0">
              <a:solidFill>
                <a:srgbClr val="000000"/>
              </a:solidFill>
              <a:effectLst>
                <a:outerShdw blurRad="38100" dist="38100" dir="2700000" algn="tl">
                  <a:srgbClr val="000000">
                    <a:alpha val="43137"/>
                  </a:srgbClr>
                </a:outerShdw>
              </a:effectLst>
              <a:latin typeface="Gill Sans MT Condensed" panose="020B0506020104020203" pitchFamily="34" charset="0"/>
            </a:endParaRPr>
          </a:p>
          <a:p>
            <a:pPr algn="l"/>
            <a:r>
              <a:rPr lang="en-US" sz="4300" dirty="0">
                <a:solidFill>
                  <a:srgbClr val="000000"/>
                </a:solidFill>
                <a:latin typeface="Gill Sans MT Condensed" panose="020B0506020104020203" pitchFamily="34" charset="0"/>
              </a:rPr>
              <a:t>26. 'Road Injuries' – India have recorded highest deaths due to Road Injuries amongst above mentioned countries. The average death count is 1,78,205.</a:t>
            </a:r>
          </a:p>
          <a:p>
            <a:pPr algn="l"/>
            <a:endParaRPr lang="en-US" sz="4300" dirty="0">
              <a:solidFill>
                <a:srgbClr val="000000"/>
              </a:solidFill>
              <a:latin typeface="Gill Sans MT Condensed" panose="020B0506020104020203" pitchFamily="34" charset="0"/>
            </a:endParaRPr>
          </a:p>
          <a:p>
            <a:pPr algn="l"/>
            <a:r>
              <a:rPr lang="en-US" sz="4300" dirty="0">
                <a:solidFill>
                  <a:srgbClr val="000000"/>
                </a:solidFill>
                <a:latin typeface="Gill Sans MT Condensed" panose="020B0506020104020203" pitchFamily="34" charset="0"/>
              </a:rPr>
              <a:t>27. 'Chronic Respiratory Diseases' – India has highest number of deaths due to Chronic Respiratory Diseases amongst above mentioned countries, the average count is around 8,41,099.</a:t>
            </a:r>
          </a:p>
          <a:p>
            <a:pPr algn="l"/>
            <a:endParaRPr lang="en-US" sz="4300" dirty="0">
              <a:solidFill>
                <a:srgbClr val="000000"/>
              </a:solidFill>
              <a:latin typeface="Gill Sans MT Condensed" panose="020B0506020104020203" pitchFamily="34" charset="0"/>
            </a:endParaRPr>
          </a:p>
          <a:p>
            <a:pPr algn="l"/>
            <a:r>
              <a:rPr lang="en-US" sz="4300" dirty="0">
                <a:solidFill>
                  <a:srgbClr val="000000"/>
                </a:solidFill>
                <a:latin typeface="Gill Sans MT Condensed" panose="020B0506020104020203" pitchFamily="34" charset="0"/>
              </a:rPr>
              <a:t>28. 'Cirrhosis and Other Chronic Liver Diseases' – India have highest count of death due to this Diseases; the average count is around 2,09,830.</a:t>
            </a:r>
          </a:p>
          <a:p>
            <a:pPr algn="l"/>
            <a:endParaRPr lang="en-US" sz="4300" dirty="0">
              <a:solidFill>
                <a:srgbClr val="000000"/>
              </a:solidFill>
              <a:latin typeface="Gill Sans MT Condensed" panose="020B0506020104020203" pitchFamily="34" charset="0"/>
            </a:endParaRPr>
          </a:p>
          <a:p>
            <a:pPr algn="l"/>
            <a:r>
              <a:rPr lang="en-US" sz="4300" dirty="0">
                <a:solidFill>
                  <a:srgbClr val="000000"/>
                </a:solidFill>
                <a:latin typeface="Gill Sans MT Condensed" panose="020B0506020104020203" pitchFamily="34" charset="0"/>
              </a:rPr>
              <a:t>29. 'Digestive Diseases' – India have recoded highest number of deaths due to Digestive Diseases, followed by Indonesia.</a:t>
            </a:r>
          </a:p>
          <a:p>
            <a:pPr algn="l"/>
            <a:endParaRPr lang="en-US" sz="4300" dirty="0">
              <a:solidFill>
                <a:srgbClr val="000000"/>
              </a:solidFill>
              <a:latin typeface="Gill Sans MT Condensed" panose="020B0506020104020203" pitchFamily="34" charset="0"/>
            </a:endParaRPr>
          </a:p>
          <a:p>
            <a:pPr algn="l"/>
            <a:r>
              <a:rPr lang="en-US" sz="4300" dirty="0">
                <a:solidFill>
                  <a:srgbClr val="000000"/>
                </a:solidFill>
                <a:latin typeface="Gill Sans MT Condensed" panose="020B0506020104020203" pitchFamily="34" charset="0"/>
              </a:rPr>
              <a:t>30. 'Fire, Heat, and Hot Substances' – Most number of death due to Fire, heat, and hot substances is highest in India amongst above mentioned countries.</a:t>
            </a:r>
          </a:p>
          <a:p>
            <a:pPr algn="l"/>
            <a:endParaRPr lang="en-US" sz="4300" dirty="0">
              <a:solidFill>
                <a:srgbClr val="000000"/>
              </a:solidFill>
              <a:latin typeface="Gill Sans MT Condensed" panose="020B0506020104020203" pitchFamily="34" charset="0"/>
            </a:endParaRPr>
          </a:p>
          <a:p>
            <a:pPr algn="l"/>
            <a:r>
              <a:rPr lang="en-US" sz="4300" dirty="0">
                <a:solidFill>
                  <a:srgbClr val="000000"/>
                </a:solidFill>
                <a:latin typeface="Gill Sans MT Condensed" panose="020B0506020104020203" pitchFamily="34" charset="0"/>
              </a:rPr>
              <a:t>31. 'Acute Hepatitis' – India have recorded highest number of deaths due to Acute Hepatitis, followed by Indonesia. The average count of death is 55,739 and 7730 respectively..</a:t>
            </a:r>
            <a:endParaRPr lang="en-US" sz="9800" b="1" u="sng" dirty="0">
              <a:solidFill>
                <a:srgbClr val="000000"/>
              </a:solidFill>
              <a:latin typeface="Bahnschrift" panose="020B0502040204020203" pitchFamily="34" charset="0"/>
              <a:cs typeface="Leelawadee" panose="020B0502040204020203" pitchFamily="34" charset="-34"/>
            </a:endParaRPr>
          </a:p>
        </p:txBody>
      </p:sp>
    </p:spTree>
    <p:extLst>
      <p:ext uri="{BB962C8B-B14F-4D97-AF65-F5344CB8AC3E}">
        <p14:creationId xmlns:p14="http://schemas.microsoft.com/office/powerpoint/2010/main" val="1671222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748028" y="1389888"/>
            <a:ext cx="8695944" cy="365125"/>
          </a:xfrm>
        </p:spPr>
        <p:txBody>
          <a:bodyPr>
            <a:normAutofit fontScale="90000"/>
          </a:bodyPr>
          <a:lstStyle/>
          <a:p>
            <a:r>
              <a:rPr lang="en-US" dirty="0">
                <a:effectLst>
                  <a:outerShdw blurRad="38100" dist="38100" dir="2700000" algn="tl">
                    <a:srgbClr val="000000">
                      <a:alpha val="43137"/>
                    </a:srgbClr>
                  </a:outerShdw>
                </a:effectLst>
              </a:rPr>
              <a:t>Introduction</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1584960" y="1889760"/>
            <a:ext cx="9022080" cy="3459480"/>
          </a:xfrm>
        </p:spPr>
        <p:txBody>
          <a:bodyPr>
            <a:normAutofit fontScale="92500" lnSpcReduction="10000"/>
          </a:bodyPr>
          <a:lstStyle/>
          <a:p>
            <a:pPr algn="l"/>
            <a:r>
              <a:rPr lang="en-US" sz="1400" b="1" i="0" dirty="0">
                <a:solidFill>
                  <a:srgbClr val="000000"/>
                </a:solidFill>
                <a:effectLst/>
                <a:latin typeface="Arial" panose="020B0604020202020204" pitchFamily="34" charset="0"/>
                <a:cs typeface="Arial" panose="020B0604020202020204" pitchFamily="34" charset="0"/>
              </a:rPr>
              <a:t>A straightforward way to assess the health status of a population is to focus on mortality – or concepts like child mortality or life expectancy, which are based on mortality estimates. A focus on mortality, however, does not take into account that the burden of diseases is not only that they kill people, but that they cause suffering to people who live with them. </a:t>
            </a:r>
          </a:p>
          <a:p>
            <a:pPr algn="l"/>
            <a:r>
              <a:rPr lang="en-US" sz="1400" b="1" i="0" dirty="0">
                <a:solidFill>
                  <a:srgbClr val="000000"/>
                </a:solidFill>
                <a:effectLst/>
                <a:latin typeface="Arial" panose="020B0604020202020204" pitchFamily="34" charset="0"/>
                <a:cs typeface="Arial" panose="020B0604020202020204" pitchFamily="34" charset="0"/>
              </a:rPr>
              <a:t>Assessing health outcomes by both mortality and morbidity (the prevalent diseases) provides a more encompassing view on health outcomes. This is the topic of this entry. The sum of mortality and morbidity is referred to as the ‘burden of disease’ and can be measured by a metric called ‘Disability Adjusted Life Years‘ (DALYs). </a:t>
            </a:r>
          </a:p>
          <a:p>
            <a:pPr algn="l"/>
            <a:r>
              <a:rPr lang="en-US" sz="1400" b="1" i="0" dirty="0">
                <a:solidFill>
                  <a:srgbClr val="000000"/>
                </a:solidFill>
                <a:effectLst/>
                <a:latin typeface="Arial" panose="020B0604020202020204" pitchFamily="34" charset="0"/>
                <a:cs typeface="Arial" panose="020B0604020202020204" pitchFamily="34" charset="0"/>
              </a:rPr>
              <a:t>DALYs are measuring lost health and are a standardized metric that allow for direct comparisons of disease burdens of different diseases across countries, between different populations, and over time. Conceptually, one DALY is the equivalent of losing one year in good health because of either premature death or disease or disability. One DALY represents one lost year of healthy life. The first ‘Global Burden of Disease’ (GBD) was GBD 1990 and the DALY metric was prominently featured in the World Bank’s 1993 World Development Report. </a:t>
            </a:r>
          </a:p>
          <a:p>
            <a:pPr algn="l"/>
            <a:r>
              <a:rPr lang="en-US" sz="1400" b="1" i="0" dirty="0">
                <a:solidFill>
                  <a:srgbClr val="000000"/>
                </a:solidFill>
                <a:effectLst/>
                <a:latin typeface="Arial" panose="020B0604020202020204" pitchFamily="34" charset="0"/>
                <a:cs typeface="Arial" panose="020B0604020202020204" pitchFamily="34" charset="0"/>
              </a:rPr>
              <a:t>Today it is published by both the researchers at the Institute of Health Metrics and Evaluation (IHME) and the ‘Disease Burden Unit’ at the World Health Organization (WHO), which was created in 1998. The IHME continues the work that was started in the early 1990s and publishes the Global Burden of Disease study.</a:t>
            </a:r>
            <a:endParaRPr lang="en-US" sz="1400" b="1"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b="1" dirty="0"/>
              <a:t>Cause of Death</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732999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748028" y="1389888"/>
            <a:ext cx="8695944" cy="365125"/>
          </a:xfrm>
        </p:spPr>
        <p:txBody>
          <a:bodyPr>
            <a:normAutofit fontScale="90000"/>
          </a:bodyPr>
          <a:lstStyle/>
          <a:p>
            <a:r>
              <a:rPr lang="en-US" b="1" u="sng" dirty="0">
                <a:effectLst>
                  <a:outerShdw blurRad="38100" dist="38100" dir="2700000" algn="tl">
                    <a:srgbClr val="000000">
                      <a:alpha val="43137"/>
                    </a:srgbClr>
                  </a:outerShdw>
                </a:effectLst>
              </a:rPr>
              <a:t>Country wise data of Average Death</a:t>
            </a:r>
            <a:r>
              <a:rPr lang="en-IN" b="1" u="sng" dirty="0">
                <a:effectLst>
                  <a:outerShdw blurRad="38100" dist="38100" dir="2700000" algn="tl">
                    <a:srgbClr val="000000">
                      <a:alpha val="43137"/>
                    </a:srgbClr>
                  </a:outerShdw>
                </a:effectLst>
              </a:rPr>
              <a:t> </a:t>
            </a:r>
            <a:endParaRPr lang="en-US" b="1" u="sng"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1584960" y="1889760"/>
            <a:ext cx="9022080" cy="3459480"/>
          </a:xfrm>
        </p:spPr>
        <p:txBody>
          <a:bodyPr>
            <a:normAutofit/>
          </a:bodyPr>
          <a:lstStyle/>
          <a:p>
            <a:pPr algn="l"/>
            <a:r>
              <a:rPr lang="en-US" sz="1800" b="1" i="0" dirty="0">
                <a:solidFill>
                  <a:srgbClr val="000000"/>
                </a:solidFill>
                <a:effectLst/>
                <a:latin typeface="Corbel Light" panose="020B0303020204020204" pitchFamily="34" charset="0"/>
              </a:rPr>
              <a:t>We have further divided 204 countries in 3 parts of 68 each, 3rd part consists of below countries.</a:t>
            </a:r>
          </a:p>
          <a:p>
            <a:pPr algn="l"/>
            <a:r>
              <a:rPr lang="en-US" sz="1800" b="1" i="0" dirty="0">
                <a:solidFill>
                  <a:srgbClr val="000000"/>
                </a:solidFill>
                <a:effectLst/>
                <a:latin typeface="Corbel Light" panose="020B0303020204020204" pitchFamily="34" charset="0"/>
              </a:rPr>
              <a:t>Pakistan, Palau, Palestine, Panama, Papua New Guinea, Paraguay, Peru, Philippines, Poland, Portugal, Puerto Rico, Qatar, Romania, Russia, Rwanda, Saint Kitts and Nevis, Saint Lucia, Saint Vincent and the Grenadines, Samoa, San Marino, Sao Tome and Principe, Saudi Arabia, Senegal, Serbia, Seychelles, Sierra Leone, Singapore, Slovakia, Slovenia, Solomon Islands, Somalia, South Africa, </a:t>
            </a:r>
            <a:r>
              <a:rPr lang="en-US" sz="1800" b="1" dirty="0">
                <a:solidFill>
                  <a:srgbClr val="000000"/>
                </a:solidFill>
                <a:latin typeface="Corbel Light" panose="020B0303020204020204" pitchFamily="34" charset="0"/>
              </a:rPr>
              <a:t>South</a:t>
            </a:r>
            <a:r>
              <a:rPr lang="en-US" sz="1800" b="1" i="0" dirty="0">
                <a:solidFill>
                  <a:srgbClr val="000000"/>
                </a:solidFill>
                <a:effectLst/>
                <a:latin typeface="Corbel Light" panose="020B0303020204020204" pitchFamily="34" charset="0"/>
              </a:rPr>
              <a:t> Korea, South Sudan, Spain, Sri Lanka, Sudan, Suriname, Sweden, Switzerland, Syria, Taiwan, Tajikistan, Tanzania, Thailand, Timor, Togo, Tokelau, Tonga, Trinidad and Tobago, Tunisia, Turkey, Turkmenistan, Tuvalu, Uganda, Ukraine, United Arab Emirates, United Kingdom, United States, United States Virgin Islands, Uruguay, Uzbekistan, Vanuatu, Venezuela, Vietnam, Yemen, Zambia and Zimbabwe.</a:t>
            </a:r>
            <a:endParaRPr lang="en-IN" sz="1800" b="1" i="0" dirty="0">
              <a:solidFill>
                <a:srgbClr val="000000"/>
              </a:solidFill>
              <a:effectLst/>
              <a:latin typeface="Corbel Light" panose="020B0303020204020204" pitchFamily="34" charset="0"/>
            </a:endParaRP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b="1" dirty="0"/>
              <a:t>Cause of Death</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30</a:t>
            </a:fld>
            <a:endParaRPr lang="en-US" dirty="0"/>
          </a:p>
        </p:txBody>
      </p:sp>
    </p:spTree>
    <p:extLst>
      <p:ext uri="{BB962C8B-B14F-4D97-AF65-F5344CB8AC3E}">
        <p14:creationId xmlns:p14="http://schemas.microsoft.com/office/powerpoint/2010/main" val="530411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90B781-6D40-0A28-A2D7-8353303448E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E7647B1-5155-8ED9-0676-FE8386FB7172}"/>
              </a:ext>
            </a:extLst>
          </p:cNvPr>
          <p:cNvSpPr>
            <a:spLocks noGrp="1"/>
          </p:cNvSpPr>
          <p:nvPr>
            <p:ph type="sldNum" sz="quarter" idx="11"/>
          </p:nvPr>
        </p:nvSpPr>
        <p:spPr/>
        <p:txBody>
          <a:bodyPr/>
          <a:lstStyle/>
          <a:p>
            <a:fld id="{294A09A9-5501-47C1-A89A-A340965A2BE2}" type="slidenum">
              <a:rPr lang="en-US" smtClean="0"/>
              <a:pPr/>
              <a:t>31</a:t>
            </a:fld>
            <a:endParaRPr lang="en-US" dirty="0"/>
          </a:p>
        </p:txBody>
      </p:sp>
      <p:pic>
        <p:nvPicPr>
          <p:cNvPr id="3" name="Picture 2">
            <a:extLst>
              <a:ext uri="{FF2B5EF4-FFF2-40B4-BE49-F238E27FC236}">
                <a16:creationId xmlns:a16="http://schemas.microsoft.com/office/drawing/2014/main" id="{D9671861-B4C0-EC4D-3C1D-574953270491}"/>
              </a:ext>
            </a:extLst>
          </p:cNvPr>
          <p:cNvPicPr>
            <a:picLocks noChangeAspect="1"/>
          </p:cNvPicPr>
          <p:nvPr/>
        </p:nvPicPr>
        <p:blipFill>
          <a:blip r:embed="rId2"/>
          <a:stretch>
            <a:fillRect/>
          </a:stretch>
        </p:blipFill>
        <p:spPr>
          <a:xfrm>
            <a:off x="142241" y="304800"/>
            <a:ext cx="7401608" cy="5963920"/>
          </a:xfrm>
          <a:prstGeom prst="rect">
            <a:avLst/>
          </a:prstGeom>
        </p:spPr>
      </p:pic>
      <p:sp>
        <p:nvSpPr>
          <p:cNvPr id="6" name="Content Placeholder 2">
            <a:extLst>
              <a:ext uri="{FF2B5EF4-FFF2-40B4-BE49-F238E27FC236}">
                <a16:creationId xmlns:a16="http://schemas.microsoft.com/office/drawing/2014/main" id="{70EE6C73-94CF-282D-D57D-6040E733FB44}"/>
              </a:ext>
            </a:extLst>
          </p:cNvPr>
          <p:cNvSpPr txBox="1">
            <a:spLocks/>
          </p:cNvSpPr>
          <p:nvPr/>
        </p:nvSpPr>
        <p:spPr>
          <a:xfrm>
            <a:off x="7741920" y="157075"/>
            <a:ext cx="4114800" cy="627420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b="1" u="sng" dirty="0">
                <a:solidFill>
                  <a:srgbClr val="000000"/>
                </a:solidFill>
                <a:effectLst>
                  <a:outerShdw blurRad="38100" dist="38100" dir="2700000" algn="tl">
                    <a:srgbClr val="000000">
                      <a:alpha val="43137"/>
                    </a:srgbClr>
                  </a:outerShdw>
                </a:effectLst>
                <a:latin typeface="Gill Sans MT Condensed" panose="020B0506020104020203" pitchFamily="34" charset="0"/>
              </a:rPr>
              <a:t>Observations</a:t>
            </a:r>
          </a:p>
          <a:p>
            <a:pPr algn="l"/>
            <a:r>
              <a:rPr lang="en-US" sz="3000" dirty="0">
                <a:solidFill>
                  <a:srgbClr val="000000"/>
                </a:solidFill>
                <a:latin typeface="Gill Sans MT Condensed" panose="020B0506020104020203" pitchFamily="34" charset="0"/>
              </a:rPr>
              <a:t>1. 'Meningitis' – Pakistan has highest number of deaths due to Meningitis amongst above mentioned countries. The average count is around 25,095.</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2. 'Alzheimer's Disease and Other Dementias' – United States have highest count of death due to Alzheimer's Disease and Other Dementias; the average count of death is around 1,10,086.</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3. 'Parkinson's Disease' – United States have highest count of death due to Parkinson’s Disease; the average count is around 22,042.</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4. 'Nutritional Deficiencies' – Pakistan have highest deaths due to Nutritional Deficiencies amongst above mentioned countries followed by Tanzania and Somalia.</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5. 'Malaria' – Uganda have recorded highest number of deaths due to Malaria; the average count of death is around 42,187.</a:t>
            </a:r>
            <a:endParaRPr lang="en-US" sz="7200" b="1" u="sng" dirty="0">
              <a:solidFill>
                <a:srgbClr val="000000"/>
              </a:solidFill>
              <a:latin typeface="Bahnschrift" panose="020B0502040204020203" pitchFamily="34" charset="0"/>
              <a:cs typeface="Leelawadee" panose="020B0502040204020203" pitchFamily="34" charset="-34"/>
            </a:endParaRPr>
          </a:p>
        </p:txBody>
      </p:sp>
    </p:spTree>
    <p:extLst>
      <p:ext uri="{BB962C8B-B14F-4D97-AF65-F5344CB8AC3E}">
        <p14:creationId xmlns:p14="http://schemas.microsoft.com/office/powerpoint/2010/main" val="1903239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90B781-6D40-0A28-A2D7-8353303448E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E7647B1-5155-8ED9-0676-FE8386FB7172}"/>
              </a:ext>
            </a:extLst>
          </p:cNvPr>
          <p:cNvSpPr>
            <a:spLocks noGrp="1"/>
          </p:cNvSpPr>
          <p:nvPr>
            <p:ph type="sldNum" sz="quarter" idx="11"/>
          </p:nvPr>
        </p:nvSpPr>
        <p:spPr/>
        <p:txBody>
          <a:bodyPr/>
          <a:lstStyle/>
          <a:p>
            <a:fld id="{294A09A9-5501-47C1-A89A-A340965A2BE2}" type="slidenum">
              <a:rPr lang="en-US" smtClean="0"/>
              <a:pPr/>
              <a:t>32</a:t>
            </a:fld>
            <a:endParaRPr lang="en-US" dirty="0"/>
          </a:p>
        </p:txBody>
      </p:sp>
      <p:pic>
        <p:nvPicPr>
          <p:cNvPr id="3" name="Picture 2">
            <a:extLst>
              <a:ext uri="{FF2B5EF4-FFF2-40B4-BE49-F238E27FC236}">
                <a16:creationId xmlns:a16="http://schemas.microsoft.com/office/drawing/2014/main" id="{6DC67B3C-B31D-204D-418A-986188282AB9}"/>
              </a:ext>
            </a:extLst>
          </p:cNvPr>
          <p:cNvPicPr>
            <a:picLocks noChangeAspect="1"/>
          </p:cNvPicPr>
          <p:nvPr/>
        </p:nvPicPr>
        <p:blipFill>
          <a:blip r:embed="rId2"/>
          <a:stretch>
            <a:fillRect/>
          </a:stretch>
        </p:blipFill>
        <p:spPr>
          <a:xfrm>
            <a:off x="228600" y="304800"/>
            <a:ext cx="7291371" cy="5970270"/>
          </a:xfrm>
          <a:prstGeom prst="rect">
            <a:avLst/>
          </a:prstGeom>
        </p:spPr>
      </p:pic>
      <p:sp>
        <p:nvSpPr>
          <p:cNvPr id="6" name="Content Placeholder 2">
            <a:extLst>
              <a:ext uri="{FF2B5EF4-FFF2-40B4-BE49-F238E27FC236}">
                <a16:creationId xmlns:a16="http://schemas.microsoft.com/office/drawing/2014/main" id="{5B74899D-B5D9-C720-427A-C3FEB2972CC7}"/>
              </a:ext>
            </a:extLst>
          </p:cNvPr>
          <p:cNvSpPr txBox="1">
            <a:spLocks/>
          </p:cNvSpPr>
          <p:nvPr/>
        </p:nvSpPr>
        <p:spPr>
          <a:xfrm>
            <a:off x="7741920" y="157075"/>
            <a:ext cx="4114800" cy="627420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b="1" u="sng" dirty="0">
                <a:solidFill>
                  <a:srgbClr val="000000"/>
                </a:solidFill>
                <a:effectLst>
                  <a:outerShdw blurRad="38100" dist="38100" dir="2700000" algn="tl">
                    <a:srgbClr val="000000">
                      <a:alpha val="43137"/>
                    </a:srgbClr>
                  </a:outerShdw>
                </a:effectLst>
                <a:latin typeface="Gill Sans MT Condensed" panose="020B0506020104020203" pitchFamily="34" charset="0"/>
              </a:rPr>
              <a:t>Observations</a:t>
            </a:r>
          </a:p>
          <a:p>
            <a:pPr algn="l"/>
            <a:r>
              <a:rPr lang="en-US" sz="3000" dirty="0">
                <a:solidFill>
                  <a:srgbClr val="000000"/>
                </a:solidFill>
                <a:latin typeface="Gill Sans MT Condensed" panose="020B0506020104020203" pitchFamily="34" charset="0"/>
              </a:rPr>
              <a:t>6. 'Drowning' – Russia has highest number of deaths due to Drowning amongst above mentioned countries, the average count of death is around 14,101.</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7. 'Interpersonal Violence' – Russia has highest number of deaths due to Interpersonal Violence; the average count of death is around 40,505.</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8. 'Maternal Disorders' – Pakistan have highest number of deaths due to Maternal Disorders; the average count of death is around 16,794.</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9. 'HIV/AIDS' – South Africa have highest count of death followed by Tanzania amongst above mentioned countries.</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10. 'Drug Use Disorders' – United States have highest number of deaths due to Drug Use Disorders; the average count of death is around 26693.</a:t>
            </a:r>
            <a:endParaRPr lang="en-US" sz="7200" b="1" u="sng" dirty="0">
              <a:solidFill>
                <a:srgbClr val="000000"/>
              </a:solidFill>
              <a:latin typeface="Bahnschrift" panose="020B0502040204020203" pitchFamily="34" charset="0"/>
              <a:cs typeface="Leelawadee" panose="020B0502040204020203" pitchFamily="34" charset="-34"/>
            </a:endParaRPr>
          </a:p>
        </p:txBody>
      </p:sp>
    </p:spTree>
    <p:extLst>
      <p:ext uri="{BB962C8B-B14F-4D97-AF65-F5344CB8AC3E}">
        <p14:creationId xmlns:p14="http://schemas.microsoft.com/office/powerpoint/2010/main" val="2390503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90B781-6D40-0A28-A2D7-8353303448E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E7647B1-5155-8ED9-0676-FE8386FB7172}"/>
              </a:ext>
            </a:extLst>
          </p:cNvPr>
          <p:cNvSpPr>
            <a:spLocks noGrp="1"/>
          </p:cNvSpPr>
          <p:nvPr>
            <p:ph type="sldNum" sz="quarter" idx="11"/>
          </p:nvPr>
        </p:nvSpPr>
        <p:spPr/>
        <p:txBody>
          <a:bodyPr/>
          <a:lstStyle/>
          <a:p>
            <a:fld id="{294A09A9-5501-47C1-A89A-A340965A2BE2}" type="slidenum">
              <a:rPr lang="en-US" smtClean="0"/>
              <a:pPr/>
              <a:t>33</a:t>
            </a:fld>
            <a:endParaRPr lang="en-US" dirty="0"/>
          </a:p>
        </p:txBody>
      </p:sp>
      <p:pic>
        <p:nvPicPr>
          <p:cNvPr id="3" name="Picture 2">
            <a:extLst>
              <a:ext uri="{FF2B5EF4-FFF2-40B4-BE49-F238E27FC236}">
                <a16:creationId xmlns:a16="http://schemas.microsoft.com/office/drawing/2014/main" id="{DC0F7C07-388B-4895-FE78-402C42F3AA4D}"/>
              </a:ext>
            </a:extLst>
          </p:cNvPr>
          <p:cNvPicPr>
            <a:picLocks noChangeAspect="1"/>
          </p:cNvPicPr>
          <p:nvPr/>
        </p:nvPicPr>
        <p:blipFill>
          <a:blip r:embed="rId2"/>
          <a:stretch>
            <a:fillRect/>
          </a:stretch>
        </p:blipFill>
        <p:spPr>
          <a:xfrm>
            <a:off x="240792" y="406400"/>
            <a:ext cx="7283416" cy="5949950"/>
          </a:xfrm>
          <a:prstGeom prst="rect">
            <a:avLst/>
          </a:prstGeom>
        </p:spPr>
      </p:pic>
      <p:sp>
        <p:nvSpPr>
          <p:cNvPr id="6" name="Content Placeholder 2">
            <a:extLst>
              <a:ext uri="{FF2B5EF4-FFF2-40B4-BE49-F238E27FC236}">
                <a16:creationId xmlns:a16="http://schemas.microsoft.com/office/drawing/2014/main" id="{DB4716AE-56FD-69D2-49F5-59FB0EF62BFE}"/>
              </a:ext>
            </a:extLst>
          </p:cNvPr>
          <p:cNvSpPr txBox="1">
            <a:spLocks/>
          </p:cNvSpPr>
          <p:nvPr/>
        </p:nvSpPr>
        <p:spPr>
          <a:xfrm>
            <a:off x="7741920" y="157075"/>
            <a:ext cx="4114800" cy="627420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b="1" u="sng" dirty="0">
                <a:solidFill>
                  <a:srgbClr val="000000"/>
                </a:solidFill>
                <a:effectLst>
                  <a:outerShdw blurRad="38100" dist="38100" dir="2700000" algn="tl">
                    <a:srgbClr val="000000">
                      <a:alpha val="43137"/>
                    </a:srgbClr>
                  </a:outerShdw>
                </a:effectLst>
                <a:latin typeface="Gill Sans MT Condensed" panose="020B0506020104020203" pitchFamily="34" charset="0"/>
              </a:rPr>
              <a:t>Observations</a:t>
            </a:r>
          </a:p>
          <a:p>
            <a:pPr algn="l"/>
            <a:r>
              <a:rPr lang="en-US" sz="3000" dirty="0">
                <a:solidFill>
                  <a:srgbClr val="000000"/>
                </a:solidFill>
                <a:latin typeface="Gill Sans MT Condensed" panose="020B0506020104020203" pitchFamily="34" charset="0"/>
              </a:rPr>
              <a:t>11. 'Tuberculosis' – Pakistan has highest number of deaths among above mentioned countries due to Tuberculosis, the average count of death is 76,990.</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12. 'Cardiovascular Diseases' – Russia have highest number of deaths due to cardiovascular diseases; the average count of death is around 11,30,126.</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13. 'Lower Respiratory Infections' – Pakistan has highest number of deaths due to Lower Respiratory Infection among above mentioned countries it is followed by United States.</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14. 'Neonatal Disorders' – Pakistan has highest number of deaths due to Neonatal Disorders; the average count of death is around 2,58,444.</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15. 'Alcohol Use Disorders' – Russia has highest deaths due to Alcohol; the average count of death is around 39,822.</a:t>
            </a:r>
            <a:endParaRPr lang="en-US" sz="7200" b="1" u="sng" dirty="0">
              <a:solidFill>
                <a:srgbClr val="000000"/>
              </a:solidFill>
              <a:latin typeface="Bahnschrift" panose="020B0502040204020203" pitchFamily="34" charset="0"/>
              <a:cs typeface="Leelawadee" panose="020B0502040204020203" pitchFamily="34" charset="-34"/>
            </a:endParaRPr>
          </a:p>
        </p:txBody>
      </p:sp>
    </p:spTree>
    <p:extLst>
      <p:ext uri="{BB962C8B-B14F-4D97-AF65-F5344CB8AC3E}">
        <p14:creationId xmlns:p14="http://schemas.microsoft.com/office/powerpoint/2010/main" val="158959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90B781-6D40-0A28-A2D7-8353303448E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E7647B1-5155-8ED9-0676-FE8386FB7172}"/>
              </a:ext>
            </a:extLst>
          </p:cNvPr>
          <p:cNvSpPr>
            <a:spLocks noGrp="1"/>
          </p:cNvSpPr>
          <p:nvPr>
            <p:ph type="sldNum" sz="quarter" idx="11"/>
          </p:nvPr>
        </p:nvSpPr>
        <p:spPr/>
        <p:txBody>
          <a:bodyPr/>
          <a:lstStyle/>
          <a:p>
            <a:fld id="{294A09A9-5501-47C1-A89A-A340965A2BE2}" type="slidenum">
              <a:rPr lang="en-US" smtClean="0"/>
              <a:pPr/>
              <a:t>34</a:t>
            </a:fld>
            <a:endParaRPr lang="en-US" dirty="0"/>
          </a:p>
        </p:txBody>
      </p:sp>
      <p:pic>
        <p:nvPicPr>
          <p:cNvPr id="3" name="Picture 2">
            <a:extLst>
              <a:ext uri="{FF2B5EF4-FFF2-40B4-BE49-F238E27FC236}">
                <a16:creationId xmlns:a16="http://schemas.microsoft.com/office/drawing/2014/main" id="{F736A8AD-22B3-1EE0-2D4A-64EAEFE836E4}"/>
              </a:ext>
            </a:extLst>
          </p:cNvPr>
          <p:cNvPicPr>
            <a:picLocks noChangeAspect="1"/>
          </p:cNvPicPr>
          <p:nvPr/>
        </p:nvPicPr>
        <p:blipFill>
          <a:blip r:embed="rId2"/>
          <a:stretch>
            <a:fillRect/>
          </a:stretch>
        </p:blipFill>
        <p:spPr>
          <a:xfrm>
            <a:off x="240792" y="406400"/>
            <a:ext cx="7285671" cy="5949950"/>
          </a:xfrm>
          <a:prstGeom prst="rect">
            <a:avLst/>
          </a:prstGeom>
        </p:spPr>
      </p:pic>
      <p:sp>
        <p:nvSpPr>
          <p:cNvPr id="6" name="Content Placeholder 2">
            <a:extLst>
              <a:ext uri="{FF2B5EF4-FFF2-40B4-BE49-F238E27FC236}">
                <a16:creationId xmlns:a16="http://schemas.microsoft.com/office/drawing/2014/main" id="{71496DA0-6E3B-414F-7E40-CAA5FBC281F9}"/>
              </a:ext>
            </a:extLst>
          </p:cNvPr>
          <p:cNvSpPr txBox="1">
            <a:spLocks/>
          </p:cNvSpPr>
          <p:nvPr/>
        </p:nvSpPr>
        <p:spPr>
          <a:xfrm>
            <a:off x="7741920" y="157075"/>
            <a:ext cx="4114800" cy="627420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b="1" u="sng" dirty="0">
                <a:solidFill>
                  <a:srgbClr val="000000"/>
                </a:solidFill>
                <a:effectLst>
                  <a:outerShdw blurRad="38100" dist="38100" dir="2700000" algn="tl">
                    <a:srgbClr val="000000">
                      <a:alpha val="43137"/>
                    </a:srgbClr>
                  </a:outerShdw>
                </a:effectLst>
                <a:latin typeface="Gill Sans MT Condensed" panose="020B0506020104020203" pitchFamily="34" charset="0"/>
              </a:rPr>
              <a:t>Observations</a:t>
            </a:r>
          </a:p>
          <a:p>
            <a:pPr algn="l"/>
            <a:r>
              <a:rPr lang="en-US" sz="3000" dirty="0">
                <a:solidFill>
                  <a:srgbClr val="000000"/>
                </a:solidFill>
                <a:latin typeface="Gill Sans MT Condensed" panose="020B0506020104020203" pitchFamily="34" charset="0"/>
              </a:rPr>
              <a:t>16. 'Self-harm' – Russia have recorded highest number of deaths because of self-harm, the average count of death is 59,795.</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17. 'Exposure to Forces of Nature' – Pakistan has highest count of death due to Exposure to Forces of Nature.</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18. 'Diarrheal Diseases' – Pakistan have highest count of death due to Diarrheal Diseases followed by Tanzania.</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19. 'Environmental Heat and Cold Exposure' – Russia have recorded highest number of death due to Environmental Heat and Cold Exposure.</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20. 'Neoplasms' – United states have recorded highest count of deaths due to Neoplasms, the average count of death due to this is 6,30,177.</a:t>
            </a:r>
            <a:endParaRPr lang="en-US" sz="7200" b="1" u="sng" dirty="0">
              <a:solidFill>
                <a:srgbClr val="000000"/>
              </a:solidFill>
              <a:latin typeface="Bahnschrift" panose="020B0502040204020203" pitchFamily="34" charset="0"/>
              <a:cs typeface="Leelawadee" panose="020B0502040204020203" pitchFamily="34" charset="-34"/>
            </a:endParaRPr>
          </a:p>
        </p:txBody>
      </p:sp>
    </p:spTree>
    <p:extLst>
      <p:ext uri="{BB962C8B-B14F-4D97-AF65-F5344CB8AC3E}">
        <p14:creationId xmlns:p14="http://schemas.microsoft.com/office/powerpoint/2010/main" val="570168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90B781-6D40-0A28-A2D7-8353303448E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E7647B1-5155-8ED9-0676-FE8386FB7172}"/>
              </a:ext>
            </a:extLst>
          </p:cNvPr>
          <p:cNvSpPr>
            <a:spLocks noGrp="1"/>
          </p:cNvSpPr>
          <p:nvPr>
            <p:ph type="sldNum" sz="quarter" idx="11"/>
          </p:nvPr>
        </p:nvSpPr>
        <p:spPr/>
        <p:txBody>
          <a:bodyPr/>
          <a:lstStyle/>
          <a:p>
            <a:fld id="{294A09A9-5501-47C1-A89A-A340965A2BE2}" type="slidenum">
              <a:rPr lang="en-US" smtClean="0"/>
              <a:pPr/>
              <a:t>35</a:t>
            </a:fld>
            <a:endParaRPr lang="en-US" dirty="0"/>
          </a:p>
        </p:txBody>
      </p:sp>
      <p:pic>
        <p:nvPicPr>
          <p:cNvPr id="3" name="Picture 2">
            <a:extLst>
              <a:ext uri="{FF2B5EF4-FFF2-40B4-BE49-F238E27FC236}">
                <a16:creationId xmlns:a16="http://schemas.microsoft.com/office/drawing/2014/main" id="{74BA3400-2095-FFE2-082C-BDA65D6DF0C7}"/>
              </a:ext>
            </a:extLst>
          </p:cNvPr>
          <p:cNvPicPr>
            <a:picLocks noChangeAspect="1"/>
          </p:cNvPicPr>
          <p:nvPr/>
        </p:nvPicPr>
        <p:blipFill>
          <a:blip r:embed="rId2"/>
          <a:stretch>
            <a:fillRect/>
          </a:stretch>
        </p:blipFill>
        <p:spPr>
          <a:xfrm>
            <a:off x="240792" y="314960"/>
            <a:ext cx="7310823" cy="6041390"/>
          </a:xfrm>
          <a:prstGeom prst="rect">
            <a:avLst/>
          </a:prstGeom>
        </p:spPr>
      </p:pic>
      <p:sp>
        <p:nvSpPr>
          <p:cNvPr id="6" name="Content Placeholder 2">
            <a:extLst>
              <a:ext uri="{FF2B5EF4-FFF2-40B4-BE49-F238E27FC236}">
                <a16:creationId xmlns:a16="http://schemas.microsoft.com/office/drawing/2014/main" id="{5801D276-80C7-2A51-EF97-6BCAD389C7C7}"/>
              </a:ext>
            </a:extLst>
          </p:cNvPr>
          <p:cNvSpPr txBox="1">
            <a:spLocks/>
          </p:cNvSpPr>
          <p:nvPr/>
        </p:nvSpPr>
        <p:spPr>
          <a:xfrm>
            <a:off x="7741920" y="157075"/>
            <a:ext cx="4114800" cy="627420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b="1" u="sng" dirty="0">
                <a:solidFill>
                  <a:srgbClr val="000000"/>
                </a:solidFill>
                <a:effectLst>
                  <a:outerShdw blurRad="38100" dist="38100" dir="2700000" algn="tl">
                    <a:srgbClr val="000000">
                      <a:alpha val="43137"/>
                    </a:srgbClr>
                  </a:outerShdw>
                </a:effectLst>
                <a:latin typeface="Gill Sans MT Condensed" panose="020B0506020104020203" pitchFamily="34" charset="0"/>
              </a:rPr>
              <a:t>Observations</a:t>
            </a:r>
          </a:p>
          <a:p>
            <a:pPr algn="l"/>
            <a:r>
              <a:rPr lang="en-US" sz="3000" dirty="0">
                <a:solidFill>
                  <a:srgbClr val="000000"/>
                </a:solidFill>
                <a:latin typeface="Gill Sans MT Condensed" panose="020B0506020104020203" pitchFamily="34" charset="0"/>
              </a:rPr>
              <a:t>21. 'Conflict and Terrorism' – Rwanda have recorded highest number of deaths due to Conflict and Terrorism followed by Syria.</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22. 'Diabetes Mellitus' – United states have recorded highest number of deaths due to Diabetes Mellitus, the average count of death due to Diabetes Mellitus is around 67,687.</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23. 'Chronic Kidney Disease' – United States among above mentioned countries have recorded highest number of deaths due to chronic kidney disease.</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24. 'Poisonings' – Russia have recorded highest number of deaths due to Poisonings followed by Ukraine.</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25. 'Protein-Energy Malnutrition' – Tanzania have recorded highest number of death due to Protein-Energy Malnutrition.</a:t>
            </a:r>
            <a:endParaRPr lang="en-US" sz="7200" b="1" u="sng" dirty="0">
              <a:solidFill>
                <a:srgbClr val="000000"/>
              </a:solidFill>
              <a:latin typeface="Bahnschrift" panose="020B0502040204020203" pitchFamily="34" charset="0"/>
              <a:cs typeface="Leelawadee" panose="020B0502040204020203" pitchFamily="34" charset="-34"/>
            </a:endParaRPr>
          </a:p>
        </p:txBody>
      </p:sp>
    </p:spTree>
    <p:extLst>
      <p:ext uri="{BB962C8B-B14F-4D97-AF65-F5344CB8AC3E}">
        <p14:creationId xmlns:p14="http://schemas.microsoft.com/office/powerpoint/2010/main" val="786710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90B781-6D40-0A28-A2D7-8353303448E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E7647B1-5155-8ED9-0676-FE8386FB7172}"/>
              </a:ext>
            </a:extLst>
          </p:cNvPr>
          <p:cNvSpPr>
            <a:spLocks noGrp="1"/>
          </p:cNvSpPr>
          <p:nvPr>
            <p:ph type="sldNum" sz="quarter" idx="11"/>
          </p:nvPr>
        </p:nvSpPr>
        <p:spPr/>
        <p:txBody>
          <a:bodyPr/>
          <a:lstStyle/>
          <a:p>
            <a:fld id="{294A09A9-5501-47C1-A89A-A340965A2BE2}" type="slidenum">
              <a:rPr lang="en-US" smtClean="0"/>
              <a:pPr/>
              <a:t>36</a:t>
            </a:fld>
            <a:endParaRPr lang="en-US" dirty="0"/>
          </a:p>
        </p:txBody>
      </p:sp>
      <p:pic>
        <p:nvPicPr>
          <p:cNvPr id="3" name="Picture 2">
            <a:extLst>
              <a:ext uri="{FF2B5EF4-FFF2-40B4-BE49-F238E27FC236}">
                <a16:creationId xmlns:a16="http://schemas.microsoft.com/office/drawing/2014/main" id="{BC1A2B3A-9BE9-835D-E8B3-A72223CC876D}"/>
              </a:ext>
            </a:extLst>
          </p:cNvPr>
          <p:cNvPicPr>
            <a:picLocks noChangeAspect="1"/>
          </p:cNvPicPr>
          <p:nvPr/>
        </p:nvPicPr>
        <p:blipFill>
          <a:blip r:embed="rId2"/>
          <a:stretch>
            <a:fillRect/>
          </a:stretch>
        </p:blipFill>
        <p:spPr>
          <a:xfrm>
            <a:off x="345440" y="335280"/>
            <a:ext cx="6946346" cy="6021070"/>
          </a:xfrm>
          <a:prstGeom prst="rect">
            <a:avLst/>
          </a:prstGeom>
        </p:spPr>
      </p:pic>
      <p:sp>
        <p:nvSpPr>
          <p:cNvPr id="6" name="Content Placeholder 2">
            <a:extLst>
              <a:ext uri="{FF2B5EF4-FFF2-40B4-BE49-F238E27FC236}">
                <a16:creationId xmlns:a16="http://schemas.microsoft.com/office/drawing/2014/main" id="{A6B6878B-CC27-6612-070C-F0187C30DE61}"/>
              </a:ext>
            </a:extLst>
          </p:cNvPr>
          <p:cNvSpPr txBox="1">
            <a:spLocks/>
          </p:cNvSpPr>
          <p:nvPr/>
        </p:nvSpPr>
        <p:spPr>
          <a:xfrm>
            <a:off x="7741920" y="157075"/>
            <a:ext cx="4114800" cy="627420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u="sng" dirty="0">
                <a:solidFill>
                  <a:srgbClr val="000000"/>
                </a:solidFill>
                <a:effectLst>
                  <a:outerShdw blurRad="38100" dist="38100" dir="2700000" algn="tl">
                    <a:srgbClr val="000000">
                      <a:alpha val="43137"/>
                    </a:srgbClr>
                  </a:outerShdw>
                </a:effectLst>
                <a:latin typeface="Gill Sans MT Condensed" panose="020B0506020104020203" pitchFamily="34" charset="0"/>
              </a:rPr>
              <a:t>Observations</a:t>
            </a:r>
          </a:p>
          <a:p>
            <a:pPr algn="l"/>
            <a:r>
              <a:rPr lang="en-US" sz="3000" dirty="0">
                <a:solidFill>
                  <a:srgbClr val="000000"/>
                </a:solidFill>
                <a:latin typeface="Gill Sans MT Condensed" panose="020B0506020104020203" pitchFamily="34" charset="0"/>
              </a:rPr>
              <a:t>26. 'Road Injuries' – United States have recorded highest number of deaths due to Road Injuries; the average count of deaths is 45,324.</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27. 'Chronic Respiratory Diseases' – Again United States have highest number of deaths due to Chronic Respiratory Diseases among above mentioned countries.</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28. 'Cirrhosis and Other Chronic Liver Diseases' – United States have highest count of death due to Cirrhosis and Other Chronic Liver Diseases followed by Russia.</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29. 'Digestive Diseases' – Most number of deaths due to these Diseases is recorded by United States, the average count is around 100,898.</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30. 'Fire, Heat, and Hot Substances' – Russia have recorded the greatest number of deaths due to Fire, Heat, and Hot Substances.</a:t>
            </a:r>
          </a:p>
          <a:p>
            <a:pPr algn="l"/>
            <a:endParaRPr lang="en-US" sz="3000" dirty="0">
              <a:solidFill>
                <a:srgbClr val="000000"/>
              </a:solidFill>
              <a:latin typeface="Gill Sans MT Condensed" panose="020B0506020104020203" pitchFamily="34" charset="0"/>
            </a:endParaRPr>
          </a:p>
          <a:p>
            <a:pPr algn="l"/>
            <a:r>
              <a:rPr lang="en-US" sz="3000" dirty="0">
                <a:solidFill>
                  <a:srgbClr val="000000"/>
                </a:solidFill>
                <a:latin typeface="Gill Sans MT Condensed" panose="020B0506020104020203" pitchFamily="34" charset="0"/>
              </a:rPr>
              <a:t>31. Acute Hepatitis' – Pakistan has the greatest number of deceased people due to Acute Hepatitis. The average count of death is aroura 9,767.</a:t>
            </a:r>
            <a:endParaRPr lang="en-US" sz="7200" b="1" u="sng" dirty="0">
              <a:solidFill>
                <a:srgbClr val="000000"/>
              </a:solidFill>
              <a:latin typeface="Bahnschrift" panose="020B0502040204020203" pitchFamily="34" charset="0"/>
              <a:cs typeface="Leelawadee" panose="020B0502040204020203" pitchFamily="34" charset="-34"/>
            </a:endParaRPr>
          </a:p>
        </p:txBody>
      </p:sp>
    </p:spTree>
    <p:extLst>
      <p:ext uri="{BB962C8B-B14F-4D97-AF65-F5344CB8AC3E}">
        <p14:creationId xmlns:p14="http://schemas.microsoft.com/office/powerpoint/2010/main" val="4062668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4157-869F-9BBE-CFCF-717129CA6907}"/>
              </a:ext>
            </a:extLst>
          </p:cNvPr>
          <p:cNvSpPr>
            <a:spLocks noGrp="1"/>
          </p:cNvSpPr>
          <p:nvPr>
            <p:ph type="title"/>
          </p:nvPr>
        </p:nvSpPr>
        <p:spPr>
          <a:xfrm>
            <a:off x="1748028" y="1389888"/>
            <a:ext cx="8695944" cy="1325880"/>
          </a:xfrm>
        </p:spPr>
        <p:txBody>
          <a:bodyPr/>
          <a:lstStyle/>
          <a:p>
            <a:r>
              <a:rPr lang="en-US" dirty="0">
                <a:latin typeface="Baskerville Old Face" panose="02020602080505020303" pitchFamily="18" charset="77"/>
              </a:rPr>
              <a:t>Checking Skewness of our Data</a:t>
            </a:r>
            <a:r>
              <a:rPr lang="en-US" dirty="0">
                <a:solidFill>
                  <a:schemeClr val="accent3"/>
                </a:solidFill>
              </a:rPr>
              <a:t> </a:t>
            </a:r>
            <a:endParaRPr lang="en-US" dirty="0"/>
          </a:p>
        </p:txBody>
      </p:sp>
      <p:sp>
        <p:nvSpPr>
          <p:cNvPr id="3" name="Content Placeholder 2">
            <a:extLst>
              <a:ext uri="{FF2B5EF4-FFF2-40B4-BE49-F238E27FC236}">
                <a16:creationId xmlns:a16="http://schemas.microsoft.com/office/drawing/2014/main" id="{DC9AC05D-560D-1665-8879-549C0B4EDE5C}"/>
              </a:ext>
            </a:extLst>
          </p:cNvPr>
          <p:cNvSpPr>
            <a:spLocks noGrp="1"/>
          </p:cNvSpPr>
          <p:nvPr>
            <p:ph idx="1"/>
          </p:nvPr>
        </p:nvSpPr>
        <p:spPr/>
        <p:txBody>
          <a:bodyPr/>
          <a:lstStyle/>
          <a:p>
            <a:pPr marL="0" indent="0" algn="l">
              <a:lnSpc>
                <a:spcPct val="100000"/>
              </a:lnSpc>
              <a:buNone/>
            </a:pPr>
            <a:r>
              <a:rPr lang="en-US" dirty="0">
                <a:solidFill>
                  <a:schemeClr val="accent3"/>
                </a:solidFill>
                <a:cs typeface="Calibri"/>
              </a:rPr>
              <a:t>We will further check if our data have any Skewness using Graphical Presentation.</a:t>
            </a:r>
          </a:p>
          <a:p>
            <a:pPr marL="0" indent="0" algn="l">
              <a:lnSpc>
                <a:spcPct val="100000"/>
              </a:lnSpc>
              <a:buNone/>
            </a:pPr>
            <a:r>
              <a:rPr lang="en-US" dirty="0">
                <a:cs typeface="Calibri"/>
              </a:rPr>
              <a:t>Our Data have skewness as population is main factor which will affect our data.</a:t>
            </a:r>
            <a:endParaRPr lang="en-US" dirty="0">
              <a:solidFill>
                <a:schemeClr val="accent3"/>
              </a:solidFill>
              <a:cs typeface="Calibri"/>
            </a:endParaRPr>
          </a:p>
        </p:txBody>
      </p:sp>
      <p:sp>
        <p:nvSpPr>
          <p:cNvPr id="4" name="Footer Placeholder 3">
            <a:extLst>
              <a:ext uri="{FF2B5EF4-FFF2-40B4-BE49-F238E27FC236}">
                <a16:creationId xmlns:a16="http://schemas.microsoft.com/office/drawing/2014/main" id="{8EF088D1-E89A-FD55-EB44-49411774536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37</a:t>
            </a:fld>
            <a:endParaRPr lang="en-US" dirty="0"/>
          </a:p>
        </p:txBody>
      </p:sp>
    </p:spTree>
    <p:extLst>
      <p:ext uri="{BB962C8B-B14F-4D97-AF65-F5344CB8AC3E}">
        <p14:creationId xmlns:p14="http://schemas.microsoft.com/office/powerpoint/2010/main" val="520700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B1BD9C6-FEF2-2C34-C48E-F3ABF6ADD28D}"/>
              </a:ext>
            </a:extLst>
          </p:cNvPr>
          <p:cNvSpPr>
            <a:spLocks noGrp="1"/>
          </p:cNvSpPr>
          <p:nvPr>
            <p:ph type="ftr" sz="quarter" idx="10"/>
          </p:nvPr>
        </p:nvSpPr>
        <p:spPr/>
        <p:txBody>
          <a:bodyPr/>
          <a:lstStyle/>
          <a:p>
            <a:r>
              <a:rPr lang="en-US" b="1" dirty="0"/>
              <a:t>Cause of Death</a:t>
            </a:r>
          </a:p>
        </p:txBody>
      </p:sp>
      <p:sp>
        <p:nvSpPr>
          <p:cNvPr id="5" name="Slide Number Placeholder 4">
            <a:extLst>
              <a:ext uri="{FF2B5EF4-FFF2-40B4-BE49-F238E27FC236}">
                <a16:creationId xmlns:a16="http://schemas.microsoft.com/office/drawing/2014/main" id="{B978354C-1FB6-CD6B-216D-6BBDD7FA9DE7}"/>
              </a:ext>
            </a:extLst>
          </p:cNvPr>
          <p:cNvSpPr>
            <a:spLocks noGrp="1"/>
          </p:cNvSpPr>
          <p:nvPr>
            <p:ph type="sldNum" sz="quarter" idx="11"/>
          </p:nvPr>
        </p:nvSpPr>
        <p:spPr/>
        <p:txBody>
          <a:bodyPr/>
          <a:lstStyle/>
          <a:p>
            <a:fld id="{294A09A9-5501-47C1-A89A-A340965A2BE2}" type="slidenum">
              <a:rPr lang="en-US" smtClean="0"/>
              <a:pPr/>
              <a:t>38</a:t>
            </a:fld>
            <a:endParaRPr lang="en-US" dirty="0"/>
          </a:p>
        </p:txBody>
      </p:sp>
      <p:pic>
        <p:nvPicPr>
          <p:cNvPr id="2050" name="Picture 2">
            <a:extLst>
              <a:ext uri="{FF2B5EF4-FFF2-40B4-BE49-F238E27FC236}">
                <a16:creationId xmlns:a16="http://schemas.microsoft.com/office/drawing/2014/main" id="{301FCF12-0378-B519-FCBC-0C2412A0301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43" t="-52" r="343" b="58395"/>
          <a:stretch/>
        </p:blipFill>
        <p:spPr bwMode="auto">
          <a:xfrm>
            <a:off x="690880" y="136525"/>
            <a:ext cx="10891520" cy="621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117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B1BD9C6-FEF2-2C34-C48E-F3ABF6ADD28D}"/>
              </a:ext>
            </a:extLst>
          </p:cNvPr>
          <p:cNvSpPr>
            <a:spLocks noGrp="1"/>
          </p:cNvSpPr>
          <p:nvPr>
            <p:ph type="ftr" sz="quarter" idx="10"/>
          </p:nvPr>
        </p:nvSpPr>
        <p:spPr/>
        <p:txBody>
          <a:bodyPr/>
          <a:lstStyle/>
          <a:p>
            <a:r>
              <a:rPr lang="en-US" b="1" dirty="0"/>
              <a:t>Cause of Death</a:t>
            </a:r>
          </a:p>
        </p:txBody>
      </p:sp>
      <p:sp>
        <p:nvSpPr>
          <p:cNvPr id="5" name="Slide Number Placeholder 4">
            <a:extLst>
              <a:ext uri="{FF2B5EF4-FFF2-40B4-BE49-F238E27FC236}">
                <a16:creationId xmlns:a16="http://schemas.microsoft.com/office/drawing/2014/main" id="{B978354C-1FB6-CD6B-216D-6BBDD7FA9DE7}"/>
              </a:ext>
            </a:extLst>
          </p:cNvPr>
          <p:cNvSpPr>
            <a:spLocks noGrp="1"/>
          </p:cNvSpPr>
          <p:nvPr>
            <p:ph type="sldNum" sz="quarter" idx="11"/>
          </p:nvPr>
        </p:nvSpPr>
        <p:spPr/>
        <p:txBody>
          <a:bodyPr/>
          <a:lstStyle/>
          <a:p>
            <a:fld id="{294A09A9-5501-47C1-A89A-A340965A2BE2}" type="slidenum">
              <a:rPr lang="en-US" smtClean="0"/>
              <a:pPr/>
              <a:t>39</a:t>
            </a:fld>
            <a:endParaRPr lang="en-US" dirty="0"/>
          </a:p>
        </p:txBody>
      </p:sp>
      <p:pic>
        <p:nvPicPr>
          <p:cNvPr id="2050" name="Picture 2">
            <a:extLst>
              <a:ext uri="{FF2B5EF4-FFF2-40B4-BE49-F238E27FC236}">
                <a16:creationId xmlns:a16="http://schemas.microsoft.com/office/drawing/2014/main" id="{301FCF12-0378-B519-FCBC-0C2412A0301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1331"/>
          <a:stretch/>
        </p:blipFill>
        <p:spPr bwMode="auto">
          <a:xfrm>
            <a:off x="787400" y="274955"/>
            <a:ext cx="10617200" cy="6081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143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748028" y="1389888"/>
            <a:ext cx="8695944" cy="365125"/>
          </a:xfrm>
        </p:spPr>
        <p:txBody>
          <a:bodyPr>
            <a:normAutofit fontScale="90000"/>
          </a:bodyPr>
          <a:lstStyle/>
          <a:p>
            <a:r>
              <a:rPr lang="en-US" dirty="0">
                <a:effectLst>
                  <a:outerShdw blurRad="38100" dist="38100" dir="2700000" algn="tl">
                    <a:srgbClr val="000000">
                      <a:alpha val="43137"/>
                    </a:srgbClr>
                  </a:outerShdw>
                </a:effectLst>
              </a:rPr>
              <a:t>Introduction</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1584960" y="1889760"/>
            <a:ext cx="9022080" cy="3459480"/>
          </a:xfrm>
        </p:spPr>
        <p:txBody>
          <a:bodyPr>
            <a:normAutofit/>
          </a:bodyPr>
          <a:lstStyle/>
          <a:p>
            <a:pPr algn="l"/>
            <a:r>
              <a:rPr lang="en-US" sz="1300" b="1" dirty="0">
                <a:solidFill>
                  <a:srgbClr val="000000"/>
                </a:solidFill>
                <a:latin typeface="Arial" panose="020B0604020202020204" pitchFamily="34" charset="0"/>
                <a:cs typeface="Arial" panose="020B0604020202020204" pitchFamily="34" charset="0"/>
              </a:rPr>
              <a:t>The world’s biggest killer is ischemic heart disease, responsible for 16% of the world’s total deaths. Since 2000, the largest increase in deaths has been for this disease, rising by more than 2 million to 8.9 million deaths in 2019. Stroke and chronic obstructive pulmonary disease are the 2nd and 3rd leading causes of death, responsible for approximately 11% and 6% of total deaths respectively.</a:t>
            </a:r>
          </a:p>
          <a:p>
            <a:pPr algn="l"/>
            <a:endParaRPr lang="en-US" sz="1300" b="1" dirty="0">
              <a:solidFill>
                <a:srgbClr val="000000"/>
              </a:solidFill>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b="1" dirty="0"/>
              <a:t>Cause of Death</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4033934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01BD-D367-8F7A-3D43-D9CCFB516114}"/>
              </a:ext>
            </a:extLst>
          </p:cNvPr>
          <p:cNvSpPr>
            <a:spLocks noGrp="1"/>
          </p:cNvSpPr>
          <p:nvPr>
            <p:ph type="title"/>
          </p:nvPr>
        </p:nvSpPr>
        <p:spPr>
          <a:xfrm>
            <a:off x="838200" y="151764"/>
            <a:ext cx="10515600" cy="365125"/>
          </a:xfrm>
        </p:spPr>
        <p:txBody>
          <a:bodyPr>
            <a:normAutofit fontScale="90000"/>
          </a:bodyPr>
          <a:lstStyle/>
          <a:p>
            <a:r>
              <a:rPr lang="en-IN" u="sng" dirty="0">
                <a:effectLst>
                  <a:outerShdw blurRad="38100" dist="38100" dir="2700000" algn="tl">
                    <a:srgbClr val="000000">
                      <a:alpha val="43137"/>
                    </a:srgbClr>
                  </a:outerShdw>
                </a:effectLst>
              </a:rPr>
              <a:t>Correlation of Data using Heatmap</a:t>
            </a:r>
          </a:p>
        </p:txBody>
      </p:sp>
      <p:sp>
        <p:nvSpPr>
          <p:cNvPr id="4" name="Footer Placeholder 3">
            <a:extLst>
              <a:ext uri="{FF2B5EF4-FFF2-40B4-BE49-F238E27FC236}">
                <a16:creationId xmlns:a16="http://schemas.microsoft.com/office/drawing/2014/main" id="{3296284A-C719-9DB0-E868-7F9515BE1F25}"/>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A003B11-3514-9DC5-4118-8C0D3A1C558E}"/>
              </a:ext>
            </a:extLst>
          </p:cNvPr>
          <p:cNvSpPr>
            <a:spLocks noGrp="1"/>
          </p:cNvSpPr>
          <p:nvPr>
            <p:ph type="sldNum" sz="quarter" idx="11"/>
          </p:nvPr>
        </p:nvSpPr>
        <p:spPr/>
        <p:txBody>
          <a:bodyPr/>
          <a:lstStyle/>
          <a:p>
            <a:fld id="{294A09A9-5501-47C1-A89A-A340965A2BE2}" type="slidenum">
              <a:rPr lang="en-US" smtClean="0"/>
              <a:pPr/>
              <a:t>40</a:t>
            </a:fld>
            <a:endParaRPr lang="en-US" dirty="0"/>
          </a:p>
        </p:txBody>
      </p:sp>
      <p:pic>
        <p:nvPicPr>
          <p:cNvPr id="11266" name="Picture 2">
            <a:extLst>
              <a:ext uri="{FF2B5EF4-FFF2-40B4-BE49-F238E27FC236}">
                <a16:creationId xmlns:a16="http://schemas.microsoft.com/office/drawing/2014/main" id="{6C5AEB9F-9458-F070-B06C-FB2C1ACC78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731520"/>
            <a:ext cx="11236960" cy="562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573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4157-869F-9BBE-CFCF-717129CA6907}"/>
              </a:ext>
            </a:extLst>
          </p:cNvPr>
          <p:cNvSpPr>
            <a:spLocks noGrp="1"/>
          </p:cNvSpPr>
          <p:nvPr>
            <p:ph type="title"/>
          </p:nvPr>
        </p:nvSpPr>
        <p:spPr>
          <a:xfrm>
            <a:off x="1748028" y="1141984"/>
            <a:ext cx="8695944" cy="733552"/>
          </a:xfrm>
        </p:spPr>
        <p:txBody>
          <a:bodyPr/>
          <a:lstStyle/>
          <a:p>
            <a:r>
              <a:rPr lang="en-US" dirty="0">
                <a:solidFill>
                  <a:schemeClr val="accent3"/>
                </a:solidFill>
                <a:latin typeface="Baskerville Old Face" panose="02020602080505020303" pitchFamily="18" charset="77"/>
              </a:rPr>
              <a:t>Conclusion</a:t>
            </a:r>
            <a:r>
              <a:rPr lang="en-US" dirty="0">
                <a:solidFill>
                  <a:schemeClr val="accent3"/>
                </a:solidFill>
              </a:rPr>
              <a:t> </a:t>
            </a:r>
            <a:endParaRPr lang="en-US" dirty="0"/>
          </a:p>
        </p:txBody>
      </p:sp>
      <p:sp>
        <p:nvSpPr>
          <p:cNvPr id="3" name="Content Placeholder 2">
            <a:extLst>
              <a:ext uri="{FF2B5EF4-FFF2-40B4-BE49-F238E27FC236}">
                <a16:creationId xmlns:a16="http://schemas.microsoft.com/office/drawing/2014/main" id="{DC9AC05D-560D-1665-8879-549C0B4EDE5C}"/>
              </a:ext>
            </a:extLst>
          </p:cNvPr>
          <p:cNvSpPr>
            <a:spLocks noGrp="1"/>
          </p:cNvSpPr>
          <p:nvPr>
            <p:ph idx="1"/>
          </p:nvPr>
        </p:nvSpPr>
        <p:spPr>
          <a:xfrm>
            <a:off x="1748028" y="1798320"/>
            <a:ext cx="8787892" cy="3098800"/>
          </a:xfrm>
        </p:spPr>
        <p:txBody>
          <a:bodyPr/>
          <a:lstStyle/>
          <a:p>
            <a:pPr marL="0" indent="0" algn="l">
              <a:lnSpc>
                <a:spcPct val="100000"/>
              </a:lnSpc>
              <a:buNone/>
            </a:pPr>
            <a:r>
              <a:rPr lang="en-US" dirty="0">
                <a:solidFill>
                  <a:schemeClr val="accent3"/>
                </a:solidFill>
                <a:cs typeface="Calibri"/>
              </a:rPr>
              <a:t>Most common cause of Death since 1990 to 2019 is Cardiovascular Diseases it is </a:t>
            </a:r>
            <a:r>
              <a:rPr lang="en-US" dirty="0">
                <a:cs typeface="Calibri"/>
              </a:rPr>
              <a:t>continuously increasing.</a:t>
            </a:r>
          </a:p>
          <a:p>
            <a:pPr marL="0" indent="0" algn="l">
              <a:lnSpc>
                <a:spcPct val="100000"/>
              </a:lnSpc>
              <a:buNone/>
            </a:pPr>
            <a:r>
              <a:rPr lang="en-US" dirty="0">
                <a:cs typeface="Calibri"/>
              </a:rPr>
              <a:t>India and China have most number of Deaths as population causes important factor in this followed by United States.</a:t>
            </a:r>
          </a:p>
          <a:p>
            <a:pPr marL="0" indent="0" algn="l">
              <a:lnSpc>
                <a:spcPct val="100000"/>
              </a:lnSpc>
              <a:buNone/>
            </a:pPr>
            <a:endParaRPr lang="en-US" dirty="0">
              <a:cs typeface="Calibri"/>
            </a:endParaRPr>
          </a:p>
          <a:p>
            <a:pPr marL="0" indent="0" algn="l">
              <a:lnSpc>
                <a:spcPct val="100000"/>
              </a:lnSpc>
              <a:buNone/>
            </a:pPr>
            <a:endParaRPr lang="en-US" dirty="0">
              <a:cs typeface="Calibri"/>
            </a:endParaRPr>
          </a:p>
          <a:p>
            <a:pPr marL="0" indent="0" algn="l">
              <a:lnSpc>
                <a:spcPct val="100000"/>
              </a:lnSpc>
              <a:buNone/>
            </a:pPr>
            <a:endParaRPr lang="en-US" dirty="0">
              <a:solidFill>
                <a:schemeClr val="accent3"/>
              </a:solidFill>
              <a:cs typeface="Calibri"/>
            </a:endParaRPr>
          </a:p>
        </p:txBody>
      </p:sp>
      <p:sp>
        <p:nvSpPr>
          <p:cNvPr id="4" name="Footer Placeholder 3">
            <a:extLst>
              <a:ext uri="{FF2B5EF4-FFF2-40B4-BE49-F238E27FC236}">
                <a16:creationId xmlns:a16="http://schemas.microsoft.com/office/drawing/2014/main" id="{8EF088D1-E89A-FD55-EB44-49411774536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fld id="{294A09A9-5501-47C1-A89A-A340965A2BE2}" type="slidenum">
              <a:rPr lang="en-US" smtClean="0"/>
              <a:pPr/>
              <a:t>41</a:t>
            </a:fld>
            <a:endParaRPr lang="en-US" dirty="0"/>
          </a:p>
        </p:txBody>
      </p:sp>
    </p:spTree>
    <p:extLst>
      <p:ext uri="{BB962C8B-B14F-4D97-AF65-F5344CB8AC3E}">
        <p14:creationId xmlns:p14="http://schemas.microsoft.com/office/powerpoint/2010/main" val="1022420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p:txBody>
          <a:bodyPr/>
          <a:lstStyle/>
          <a:p>
            <a:r>
              <a:rPr lang="en-US" dirty="0"/>
              <a:t>Akshay Shingavi</a:t>
            </a:r>
          </a:p>
        </p:txBody>
      </p:sp>
    </p:spTree>
    <p:extLst>
      <p:ext uri="{BB962C8B-B14F-4D97-AF65-F5344CB8AC3E}">
        <p14:creationId xmlns:p14="http://schemas.microsoft.com/office/powerpoint/2010/main" val="2790251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lstStyle/>
          <a:p>
            <a:r>
              <a:rPr lang="en-US" dirty="0"/>
              <a:t>EDA – Exploratory Data Analysis</a:t>
            </a:r>
          </a:p>
        </p:txBody>
      </p:sp>
    </p:spTree>
    <p:extLst>
      <p:ext uri="{BB962C8B-B14F-4D97-AF65-F5344CB8AC3E}">
        <p14:creationId xmlns:p14="http://schemas.microsoft.com/office/powerpoint/2010/main" val="344679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B4516-A78C-D69C-2051-684BD2AB4940}"/>
              </a:ext>
            </a:extLst>
          </p:cNvPr>
          <p:cNvSpPr>
            <a:spLocks noGrp="1"/>
          </p:cNvSpPr>
          <p:nvPr>
            <p:ph type="title"/>
          </p:nvPr>
        </p:nvSpPr>
        <p:spPr>
          <a:xfrm>
            <a:off x="2286000" y="164474"/>
            <a:ext cx="7371080" cy="594803"/>
          </a:xfrm>
        </p:spPr>
        <p:txBody>
          <a:bodyPr>
            <a:noAutofit/>
          </a:bodyPr>
          <a:lstStyle/>
          <a:p>
            <a:r>
              <a:rPr lang="en-US" sz="2800" dirty="0"/>
              <a:t>Total Number of Death Due to Various Causes</a:t>
            </a:r>
          </a:p>
        </p:txBody>
      </p:sp>
      <p:sp>
        <p:nvSpPr>
          <p:cNvPr id="4" name="Footer Placeholder 3">
            <a:extLst>
              <a:ext uri="{FF2B5EF4-FFF2-40B4-BE49-F238E27FC236}">
                <a16:creationId xmlns:a16="http://schemas.microsoft.com/office/drawing/2014/main" id="{21D9DF05-D04B-F9CE-FC13-DEDFBD7A9507}"/>
              </a:ext>
            </a:extLst>
          </p:cNvPr>
          <p:cNvSpPr>
            <a:spLocks noGrp="1"/>
          </p:cNvSpPr>
          <p:nvPr>
            <p:ph type="ftr" sz="quarter" idx="10"/>
          </p:nvPr>
        </p:nvSpPr>
        <p:spPr/>
        <p:txBody>
          <a:bodyPr/>
          <a:lstStyle/>
          <a:p>
            <a:r>
              <a:rPr lang="en-US" b="1" dirty="0"/>
              <a:t>Cause of Death</a:t>
            </a:r>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6</a:t>
            </a:fld>
            <a:endParaRPr lang="en-US" dirty="0"/>
          </a:p>
        </p:txBody>
      </p:sp>
      <p:pic>
        <p:nvPicPr>
          <p:cNvPr id="1028" name="Picture 4">
            <a:extLst>
              <a:ext uri="{FF2B5EF4-FFF2-40B4-BE49-F238E27FC236}">
                <a16:creationId xmlns:a16="http://schemas.microsoft.com/office/drawing/2014/main" id="{C6B1492E-6ED2-8834-AA55-290CF7FE0D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324" y="759277"/>
            <a:ext cx="7228796" cy="5519603"/>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24B2CDEA-B6A5-BE76-BFA8-02BABE8F25AA}"/>
              </a:ext>
            </a:extLst>
          </p:cNvPr>
          <p:cNvSpPr txBox="1">
            <a:spLocks/>
          </p:cNvSpPr>
          <p:nvPr/>
        </p:nvSpPr>
        <p:spPr>
          <a:xfrm>
            <a:off x="7437120" y="1168400"/>
            <a:ext cx="4084320" cy="475488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u="sng"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Observations</a:t>
            </a:r>
          </a:p>
          <a:p>
            <a:pPr marL="342900" indent="-342900">
              <a:buAutoNum type="arabicPeriod"/>
            </a:pPr>
            <a:r>
              <a:rPr lang="en-US" sz="2000" b="1" dirty="0">
                <a:solidFill>
                  <a:srgbClr val="000000"/>
                </a:solidFill>
                <a:latin typeface="Agency FB" panose="020B0503020202020204" pitchFamily="34" charset="0"/>
                <a:cs typeface="Arial" panose="020B0604020202020204" pitchFamily="34" charset="0"/>
              </a:rPr>
              <a:t>The above graphs represents total number of count of death due to various cases.</a:t>
            </a:r>
          </a:p>
          <a:p>
            <a:pPr marL="342900" indent="-342900">
              <a:buAutoNum type="arabicPeriod"/>
            </a:pPr>
            <a:r>
              <a:rPr lang="en-US" sz="2000" b="1" dirty="0">
                <a:solidFill>
                  <a:srgbClr val="000000"/>
                </a:solidFill>
                <a:latin typeface="Agency FB" panose="020B0503020202020204" pitchFamily="34" charset="0"/>
                <a:cs typeface="Arial" panose="020B0604020202020204" pitchFamily="34" charset="0"/>
              </a:rPr>
              <a:t>Cardiovascular Diseases have the highest number, with around 44,77,41,982 deaths in 30 years for all countries together.</a:t>
            </a:r>
          </a:p>
          <a:p>
            <a:pPr marL="342900" indent="-342900">
              <a:buAutoNum type="arabicPeriod"/>
            </a:pPr>
            <a:r>
              <a:rPr lang="en-US" sz="2000" b="1" dirty="0">
                <a:solidFill>
                  <a:srgbClr val="000000"/>
                </a:solidFill>
                <a:latin typeface="Agency FB" panose="020B0503020202020204" pitchFamily="34" charset="0"/>
                <a:cs typeface="Arial" panose="020B0604020202020204" pitchFamily="34" charset="0"/>
              </a:rPr>
              <a:t>Neoplasms is the second highest reason for the death of people across all countries is almost 50% of the Cardiovascular Diseases.</a:t>
            </a:r>
          </a:p>
          <a:p>
            <a:pPr marL="342900" indent="-342900">
              <a:buAutoNum type="arabicPeriod"/>
            </a:pPr>
            <a:r>
              <a:rPr lang="en-US" sz="2000" b="1" dirty="0">
                <a:solidFill>
                  <a:srgbClr val="000000"/>
                </a:solidFill>
                <a:latin typeface="Agency FB" panose="020B0503020202020204" pitchFamily="34" charset="0"/>
                <a:cs typeface="Arial" panose="020B0604020202020204" pitchFamily="34" charset="0"/>
              </a:rPr>
              <a:t>While Exposure to Forces of Nature has lowest deaths with 14,90,132 death in 30 years for all countries together.</a:t>
            </a:r>
          </a:p>
          <a:p>
            <a:pPr marL="342900" indent="-342900">
              <a:buAutoNum type="arabicPeriod"/>
            </a:pPr>
            <a:r>
              <a:rPr lang="en-US" sz="2000" b="1" dirty="0">
                <a:solidFill>
                  <a:srgbClr val="000000"/>
                </a:solidFill>
                <a:latin typeface="Agency FB" panose="020B0503020202020204" pitchFamily="34" charset="0"/>
                <a:cs typeface="Arial" panose="020B0604020202020204" pitchFamily="34" charset="0"/>
              </a:rPr>
              <a:t>We can further refer table on the next page for more details.</a:t>
            </a:r>
          </a:p>
          <a:p>
            <a:pPr marL="0" indent="0">
              <a:buNone/>
            </a:pPr>
            <a:endParaRPr lang="en-US" sz="1400" b="1" dirty="0">
              <a:solidFill>
                <a:srgbClr val="000000"/>
              </a:solidFill>
              <a:latin typeface="Arial" panose="020B0604020202020204" pitchFamily="34" charset="0"/>
              <a:cs typeface="Arial" panose="020B0604020202020204" pitchFamily="34" charset="0"/>
            </a:endParaRPr>
          </a:p>
          <a:p>
            <a:pPr marL="342900" indent="-342900">
              <a:buAutoNum type="arabicPeriod"/>
            </a:pPr>
            <a:endParaRPr lang="en-US" sz="1400" b="1" dirty="0">
              <a:solidFill>
                <a:srgbClr val="000000"/>
              </a:solidFill>
              <a:latin typeface="Arial" panose="020B0604020202020204" pitchFamily="34" charset="0"/>
              <a:cs typeface="Arial" panose="020B0604020202020204" pitchFamily="34" charset="0"/>
            </a:endParaRPr>
          </a:p>
          <a:p>
            <a:pPr marL="342900" indent="-342900">
              <a:buAutoNum type="arabicPeriod"/>
            </a:pPr>
            <a:endParaRPr lang="en-US" sz="1400" b="1" dirty="0">
              <a:solidFill>
                <a:srgbClr val="000000"/>
              </a:solidFill>
              <a:latin typeface="Arial" panose="020B0604020202020204" pitchFamily="34" charset="0"/>
              <a:cs typeface="Arial" panose="020B0604020202020204" pitchFamily="34" charset="0"/>
            </a:endParaRPr>
          </a:p>
          <a:p>
            <a:pPr marL="342900" indent="-342900">
              <a:buAutoNum type="arabicPeriod"/>
            </a:pPr>
            <a:endParaRPr lang="en-US" sz="1400" b="1" dirty="0">
              <a:solidFill>
                <a:srgbClr val="000000"/>
              </a:solidFill>
              <a:latin typeface="Arial" panose="020B0604020202020204" pitchFamily="34" charset="0"/>
              <a:cs typeface="Arial" panose="020B0604020202020204" pitchFamily="34" charset="0"/>
            </a:endParaRPr>
          </a:p>
          <a:p>
            <a:pPr marL="342900" indent="-342900">
              <a:buAutoNum type="arabicPeriod"/>
            </a:pPr>
            <a:endParaRPr lang="en-US" sz="14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1015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C7565-5EE6-1E88-3AA5-42B810F9E99F}"/>
              </a:ext>
            </a:extLst>
          </p:cNvPr>
          <p:cNvSpPr>
            <a:spLocks noGrp="1"/>
          </p:cNvSpPr>
          <p:nvPr>
            <p:ph type="title"/>
          </p:nvPr>
        </p:nvSpPr>
        <p:spPr>
          <a:xfrm>
            <a:off x="838200" y="380999"/>
            <a:ext cx="10515600" cy="563881"/>
          </a:xfrm>
        </p:spPr>
        <p:txBody>
          <a:bodyPr>
            <a:noAutofit/>
          </a:bodyPr>
          <a:lstStyle/>
          <a:p>
            <a:r>
              <a:rPr lang="en-US" sz="2800" dirty="0"/>
              <a:t>Total Number of Death Due to Various Causes</a:t>
            </a:r>
            <a:endParaRPr lang="en-IN" sz="2800" dirty="0"/>
          </a:p>
        </p:txBody>
      </p:sp>
      <p:sp>
        <p:nvSpPr>
          <p:cNvPr id="4" name="Footer Placeholder 3">
            <a:extLst>
              <a:ext uri="{FF2B5EF4-FFF2-40B4-BE49-F238E27FC236}">
                <a16:creationId xmlns:a16="http://schemas.microsoft.com/office/drawing/2014/main" id="{15FCB45C-ABB7-1A50-A5B8-3816517D0E1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42D3733-3E9D-71DF-4FB6-99A1DB8326FF}"/>
              </a:ext>
            </a:extLst>
          </p:cNvPr>
          <p:cNvSpPr>
            <a:spLocks noGrp="1"/>
          </p:cNvSpPr>
          <p:nvPr>
            <p:ph type="sldNum" sz="quarter" idx="11"/>
          </p:nvPr>
        </p:nvSpPr>
        <p:spPr/>
        <p:txBody>
          <a:bodyPr/>
          <a:lstStyle/>
          <a:p>
            <a:fld id="{294A09A9-5501-47C1-A89A-A340965A2BE2}" type="slidenum">
              <a:rPr lang="en-US" smtClean="0"/>
              <a:pPr/>
              <a:t>7</a:t>
            </a:fld>
            <a:endParaRPr lang="en-US" dirty="0"/>
          </a:p>
        </p:txBody>
      </p:sp>
      <p:graphicFrame>
        <p:nvGraphicFramePr>
          <p:cNvPr id="6" name="Content Placeholder 5">
            <a:extLst>
              <a:ext uri="{FF2B5EF4-FFF2-40B4-BE49-F238E27FC236}">
                <a16:creationId xmlns:a16="http://schemas.microsoft.com/office/drawing/2014/main" id="{38D807B1-830D-0D2A-E888-E41DDDB1C3F3}"/>
              </a:ext>
            </a:extLst>
          </p:cNvPr>
          <p:cNvGraphicFramePr>
            <a:graphicFrameLocks noGrp="1"/>
          </p:cNvGraphicFramePr>
          <p:nvPr>
            <p:ph idx="1"/>
            <p:extLst>
              <p:ext uri="{D42A27DB-BD31-4B8C-83A1-F6EECF244321}">
                <p14:modId xmlns:p14="http://schemas.microsoft.com/office/powerpoint/2010/main" val="3156112224"/>
              </p:ext>
            </p:extLst>
          </p:nvPr>
        </p:nvGraphicFramePr>
        <p:xfrm>
          <a:off x="838201" y="1113882"/>
          <a:ext cx="10515599" cy="5460397"/>
        </p:xfrm>
        <a:graphic>
          <a:graphicData uri="http://schemas.openxmlformats.org/drawingml/2006/table">
            <a:tbl>
              <a:tblPr/>
              <a:tblGrid>
                <a:gridCol w="940138">
                  <a:extLst>
                    <a:ext uri="{9D8B030D-6E8A-4147-A177-3AD203B41FA5}">
                      <a16:colId xmlns:a16="http://schemas.microsoft.com/office/drawing/2014/main" val="1685303889"/>
                    </a:ext>
                  </a:extLst>
                </a:gridCol>
                <a:gridCol w="6989741">
                  <a:extLst>
                    <a:ext uri="{9D8B030D-6E8A-4147-A177-3AD203B41FA5}">
                      <a16:colId xmlns:a16="http://schemas.microsoft.com/office/drawing/2014/main" val="701074540"/>
                    </a:ext>
                  </a:extLst>
                </a:gridCol>
                <a:gridCol w="2585720">
                  <a:extLst>
                    <a:ext uri="{9D8B030D-6E8A-4147-A177-3AD203B41FA5}">
                      <a16:colId xmlns:a16="http://schemas.microsoft.com/office/drawing/2014/main" val="3585417359"/>
                    </a:ext>
                  </a:extLst>
                </a:gridCol>
              </a:tblGrid>
              <a:tr h="169108">
                <a:tc>
                  <a:txBody>
                    <a:bodyPr/>
                    <a:lstStyle/>
                    <a:p>
                      <a:pPr marL="0" algn="ctr" defTabSz="914400" rtl="0" eaLnBrk="1" fontAlgn="ctr" latinLnBrk="0" hangingPunct="1"/>
                      <a:r>
                        <a:rPr lang="en-IN" sz="1400" b="1" kern="1200" dirty="0">
                          <a:solidFill>
                            <a:srgbClr val="73292A"/>
                          </a:solidFill>
                          <a:latin typeface="+mn-lt"/>
                          <a:ea typeface="+mn-ea"/>
                          <a:cs typeface="+mn-cs"/>
                        </a:rPr>
                        <a:t>Sr No</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en-IN" sz="1400" b="1" kern="1200" dirty="0">
                          <a:solidFill>
                            <a:srgbClr val="73292A"/>
                          </a:solidFill>
                          <a:latin typeface="+mn-lt"/>
                          <a:ea typeface="+mn-ea"/>
                          <a:cs typeface="+mn-cs"/>
                        </a:rPr>
                        <a:t>Cause of Death</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ctr" latinLnBrk="0" hangingPunct="1"/>
                      <a:r>
                        <a:rPr lang="en-IN" sz="1400" b="1" kern="1200" dirty="0">
                          <a:solidFill>
                            <a:srgbClr val="73292A"/>
                          </a:solidFill>
                          <a:latin typeface="+mn-lt"/>
                          <a:ea typeface="+mn-ea"/>
                          <a:cs typeface="+mn-cs"/>
                        </a:rPr>
                        <a:t>Total Number of Death</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991491419"/>
                  </a:ext>
                </a:extLst>
              </a:tr>
              <a:tr h="169108">
                <a:tc>
                  <a:txBody>
                    <a:bodyPr/>
                    <a:lstStyle/>
                    <a:p>
                      <a:pPr algn="ctr" fontAlgn="ctr"/>
                      <a:r>
                        <a:rPr lang="en-IN" sz="1050" b="1" i="0" u="none" strike="noStrike" dirty="0">
                          <a:solidFill>
                            <a:srgbClr val="000000"/>
                          </a:solidFill>
                          <a:effectLst/>
                          <a:latin typeface="Arial" panose="020B0604020202020204" pitchFamily="34" charset="0"/>
                        </a:rPr>
                        <a:t>1</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Meningitis</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10524572</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11884945"/>
                  </a:ext>
                </a:extLst>
              </a:tr>
              <a:tr h="169108">
                <a:tc>
                  <a:txBody>
                    <a:bodyPr/>
                    <a:lstStyle/>
                    <a:p>
                      <a:pPr algn="ctr" fontAlgn="ctr"/>
                      <a:r>
                        <a:rPr lang="en-IN" sz="1050" b="1" i="0" u="none" strike="noStrike" dirty="0">
                          <a:solidFill>
                            <a:srgbClr val="000000"/>
                          </a:solidFill>
                          <a:effectLst/>
                          <a:latin typeface="Arial" panose="020B0604020202020204" pitchFamily="34" charset="0"/>
                        </a:rPr>
                        <a:t>2</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US" sz="1050" b="1" i="0" u="none" strike="noStrike" dirty="0">
                          <a:solidFill>
                            <a:srgbClr val="000000"/>
                          </a:solidFill>
                          <a:effectLst/>
                          <a:latin typeface="Arial" panose="020B0604020202020204" pitchFamily="34" charset="0"/>
                        </a:rPr>
                        <a:t>Alzheimer's Disease and Other Dementias</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29768839</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586461899"/>
                  </a:ext>
                </a:extLst>
              </a:tr>
              <a:tr h="169108">
                <a:tc>
                  <a:txBody>
                    <a:bodyPr/>
                    <a:lstStyle/>
                    <a:p>
                      <a:pPr algn="ctr" fontAlgn="ctr"/>
                      <a:r>
                        <a:rPr lang="en-IN" sz="1050" b="1" i="0" u="none" strike="noStrike">
                          <a:solidFill>
                            <a:srgbClr val="000000"/>
                          </a:solidFill>
                          <a:effectLst/>
                          <a:latin typeface="Arial" panose="020B0604020202020204" pitchFamily="34" charset="0"/>
                        </a:rPr>
                        <a:t>3</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Parkinson's Disease</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7179795</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071268605"/>
                  </a:ext>
                </a:extLst>
              </a:tr>
              <a:tr h="169108">
                <a:tc>
                  <a:txBody>
                    <a:bodyPr/>
                    <a:lstStyle/>
                    <a:p>
                      <a:pPr algn="ctr" fontAlgn="ctr"/>
                      <a:r>
                        <a:rPr lang="en-IN" sz="1050" b="1" i="0" u="none" strike="noStrike">
                          <a:solidFill>
                            <a:srgbClr val="000000"/>
                          </a:solidFill>
                          <a:effectLst/>
                          <a:latin typeface="Arial" panose="020B0604020202020204" pitchFamily="34" charset="0"/>
                        </a:rPr>
                        <a:t>4</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Nutritional Deficiencies</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13792032</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933307324"/>
                  </a:ext>
                </a:extLst>
              </a:tr>
              <a:tr h="169108">
                <a:tc>
                  <a:txBody>
                    <a:bodyPr/>
                    <a:lstStyle/>
                    <a:p>
                      <a:pPr algn="ctr" fontAlgn="ctr"/>
                      <a:r>
                        <a:rPr lang="en-IN" sz="1050" b="1" i="0" u="none" strike="noStrike">
                          <a:solidFill>
                            <a:srgbClr val="000000"/>
                          </a:solidFill>
                          <a:effectLst/>
                          <a:latin typeface="Arial" panose="020B0604020202020204" pitchFamily="34" charset="0"/>
                        </a:rPr>
                        <a:t>5</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Malaria</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25342676</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102394820"/>
                  </a:ext>
                </a:extLst>
              </a:tr>
              <a:tr h="169108">
                <a:tc>
                  <a:txBody>
                    <a:bodyPr/>
                    <a:lstStyle/>
                    <a:p>
                      <a:pPr algn="ctr" fontAlgn="ctr"/>
                      <a:r>
                        <a:rPr lang="en-IN" sz="1050" b="1" i="0" u="none" strike="noStrike">
                          <a:solidFill>
                            <a:srgbClr val="000000"/>
                          </a:solidFill>
                          <a:effectLst/>
                          <a:latin typeface="Arial" panose="020B0604020202020204" pitchFamily="34" charset="0"/>
                        </a:rPr>
                        <a:t>6</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Drowning</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10301999</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347204925"/>
                  </a:ext>
                </a:extLst>
              </a:tr>
              <a:tr h="169108">
                <a:tc>
                  <a:txBody>
                    <a:bodyPr/>
                    <a:lstStyle/>
                    <a:p>
                      <a:pPr algn="ctr" fontAlgn="ctr"/>
                      <a:r>
                        <a:rPr lang="en-IN" sz="1050" b="1" i="0" u="none" strike="noStrike">
                          <a:solidFill>
                            <a:srgbClr val="000000"/>
                          </a:solidFill>
                          <a:effectLst/>
                          <a:latin typeface="Arial" panose="020B0604020202020204" pitchFamily="34" charset="0"/>
                        </a:rPr>
                        <a:t>7</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Interpersonal Violence</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12752839</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825182653"/>
                  </a:ext>
                </a:extLst>
              </a:tr>
              <a:tr h="169108">
                <a:tc>
                  <a:txBody>
                    <a:bodyPr/>
                    <a:lstStyle/>
                    <a:p>
                      <a:pPr algn="ctr" fontAlgn="ctr"/>
                      <a:r>
                        <a:rPr lang="en-IN" sz="1050" b="1" i="0" u="none" strike="noStrike">
                          <a:solidFill>
                            <a:srgbClr val="000000"/>
                          </a:solidFill>
                          <a:effectLst/>
                          <a:latin typeface="Arial" panose="020B0604020202020204" pitchFamily="34" charset="0"/>
                        </a:rPr>
                        <a:t>8</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Maternal Disorders</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7727046</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754569499"/>
                  </a:ext>
                </a:extLst>
              </a:tr>
              <a:tr h="169108">
                <a:tc>
                  <a:txBody>
                    <a:bodyPr/>
                    <a:lstStyle/>
                    <a:p>
                      <a:pPr algn="ctr" fontAlgn="ctr"/>
                      <a:r>
                        <a:rPr lang="en-IN" sz="1050" b="1" i="0" u="none" strike="noStrike">
                          <a:solidFill>
                            <a:srgbClr val="000000"/>
                          </a:solidFill>
                          <a:effectLst/>
                          <a:latin typeface="Arial" panose="020B0604020202020204" pitchFamily="34" charset="0"/>
                        </a:rPr>
                        <a:t>9</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HIV/AIDS</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36364419</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924529002"/>
                  </a:ext>
                </a:extLst>
              </a:tr>
              <a:tr h="169108">
                <a:tc>
                  <a:txBody>
                    <a:bodyPr/>
                    <a:lstStyle/>
                    <a:p>
                      <a:pPr algn="ctr" fontAlgn="ctr"/>
                      <a:r>
                        <a:rPr lang="en-IN" sz="1050" b="1" i="0" u="none" strike="noStrike">
                          <a:solidFill>
                            <a:srgbClr val="000000"/>
                          </a:solidFill>
                          <a:effectLst/>
                          <a:latin typeface="Arial" panose="020B0604020202020204" pitchFamily="34" charset="0"/>
                        </a:rPr>
                        <a:t>10</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Drug Use Disorders</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2656121</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439955620"/>
                  </a:ext>
                </a:extLst>
              </a:tr>
              <a:tr h="169108">
                <a:tc>
                  <a:txBody>
                    <a:bodyPr/>
                    <a:lstStyle/>
                    <a:p>
                      <a:pPr algn="ctr" fontAlgn="ctr"/>
                      <a:r>
                        <a:rPr lang="en-IN" sz="1050" b="1" i="0" u="none" strike="noStrike">
                          <a:solidFill>
                            <a:srgbClr val="000000"/>
                          </a:solidFill>
                          <a:effectLst/>
                          <a:latin typeface="Arial" panose="020B0604020202020204" pitchFamily="34" charset="0"/>
                        </a:rPr>
                        <a:t>11</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Tuberculosis</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45850603</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106456007"/>
                  </a:ext>
                </a:extLst>
              </a:tr>
              <a:tr h="169108">
                <a:tc>
                  <a:txBody>
                    <a:bodyPr/>
                    <a:lstStyle/>
                    <a:p>
                      <a:pPr algn="ctr" fontAlgn="ctr"/>
                      <a:r>
                        <a:rPr lang="en-IN" sz="1050" b="1" i="0" u="none" strike="noStrike">
                          <a:solidFill>
                            <a:srgbClr val="000000"/>
                          </a:solidFill>
                          <a:effectLst/>
                          <a:latin typeface="Arial" panose="020B0604020202020204" pitchFamily="34" charset="0"/>
                        </a:rPr>
                        <a:t>12</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Cardiovascular Diseases</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447741982</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214697822"/>
                  </a:ext>
                </a:extLst>
              </a:tr>
              <a:tr h="169108">
                <a:tc>
                  <a:txBody>
                    <a:bodyPr/>
                    <a:lstStyle/>
                    <a:p>
                      <a:pPr algn="ctr" fontAlgn="ctr"/>
                      <a:r>
                        <a:rPr lang="en-IN" sz="1050" b="1" i="0" u="none" strike="noStrike">
                          <a:solidFill>
                            <a:srgbClr val="000000"/>
                          </a:solidFill>
                          <a:effectLst/>
                          <a:latin typeface="Arial" panose="020B0604020202020204" pitchFamily="34" charset="0"/>
                        </a:rPr>
                        <a:t>13</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Lower Respiratory Infections</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83770038</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527712208"/>
                  </a:ext>
                </a:extLst>
              </a:tr>
              <a:tr h="169108">
                <a:tc>
                  <a:txBody>
                    <a:bodyPr/>
                    <a:lstStyle/>
                    <a:p>
                      <a:pPr algn="ctr" fontAlgn="ctr"/>
                      <a:r>
                        <a:rPr lang="en-IN" sz="1050" b="1" i="0" u="none" strike="noStrike">
                          <a:solidFill>
                            <a:srgbClr val="000000"/>
                          </a:solidFill>
                          <a:effectLst/>
                          <a:latin typeface="Arial" panose="020B0604020202020204" pitchFamily="34" charset="0"/>
                        </a:rPr>
                        <a:t>14</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Neonatal Disorders</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76860729</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058744118"/>
                  </a:ext>
                </a:extLst>
              </a:tr>
              <a:tr h="169108">
                <a:tc>
                  <a:txBody>
                    <a:bodyPr/>
                    <a:lstStyle/>
                    <a:p>
                      <a:pPr algn="ctr" fontAlgn="ctr"/>
                      <a:r>
                        <a:rPr lang="en-IN" sz="1050" b="1" i="0" u="none" strike="noStrike">
                          <a:solidFill>
                            <a:srgbClr val="000000"/>
                          </a:solidFill>
                          <a:effectLst/>
                          <a:latin typeface="Arial" panose="020B0604020202020204" pitchFamily="34" charset="0"/>
                        </a:rPr>
                        <a:t>15</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Alcohol Use Disorders</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4819018</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848754874"/>
                  </a:ext>
                </a:extLst>
              </a:tr>
              <a:tr h="169108">
                <a:tc>
                  <a:txBody>
                    <a:bodyPr/>
                    <a:lstStyle/>
                    <a:p>
                      <a:pPr algn="ctr" fontAlgn="ctr"/>
                      <a:r>
                        <a:rPr lang="en-IN" sz="1050" b="1" i="0" u="none" strike="noStrike">
                          <a:solidFill>
                            <a:srgbClr val="000000"/>
                          </a:solidFill>
                          <a:effectLst/>
                          <a:latin typeface="Arial" panose="020B0604020202020204" pitchFamily="34" charset="0"/>
                        </a:rPr>
                        <a:t>16</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Self-harm</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23713931</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88987958"/>
                  </a:ext>
                </a:extLst>
              </a:tr>
              <a:tr h="169108">
                <a:tc>
                  <a:txBody>
                    <a:bodyPr/>
                    <a:lstStyle/>
                    <a:p>
                      <a:pPr algn="ctr" fontAlgn="ctr"/>
                      <a:r>
                        <a:rPr lang="en-IN" sz="1050" b="1" i="0" u="none" strike="noStrike">
                          <a:solidFill>
                            <a:srgbClr val="000000"/>
                          </a:solidFill>
                          <a:effectLst/>
                          <a:latin typeface="Arial" panose="020B0604020202020204" pitchFamily="34" charset="0"/>
                        </a:rPr>
                        <a:t>17</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US" sz="1050" b="1" i="0" u="none" strike="noStrike" dirty="0">
                          <a:solidFill>
                            <a:srgbClr val="000000"/>
                          </a:solidFill>
                          <a:effectLst/>
                          <a:latin typeface="Arial" panose="020B0604020202020204" pitchFamily="34" charset="0"/>
                        </a:rPr>
                        <a:t>Exposure to Forces of Nature</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1490132</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572167728"/>
                  </a:ext>
                </a:extLst>
              </a:tr>
              <a:tr h="169108">
                <a:tc>
                  <a:txBody>
                    <a:bodyPr/>
                    <a:lstStyle/>
                    <a:p>
                      <a:pPr algn="ctr" fontAlgn="ctr"/>
                      <a:r>
                        <a:rPr lang="en-IN" sz="1050" b="1" i="0" u="none" strike="noStrike">
                          <a:solidFill>
                            <a:srgbClr val="000000"/>
                          </a:solidFill>
                          <a:effectLst/>
                          <a:latin typeface="Arial" panose="020B0604020202020204" pitchFamily="34" charset="0"/>
                        </a:rPr>
                        <a:t>18</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Diarrheal Diseases</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66235508</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965439141"/>
                  </a:ext>
                </a:extLst>
              </a:tr>
              <a:tr h="169108">
                <a:tc>
                  <a:txBody>
                    <a:bodyPr/>
                    <a:lstStyle/>
                    <a:p>
                      <a:pPr algn="ctr" fontAlgn="ctr"/>
                      <a:r>
                        <a:rPr lang="en-IN" sz="1050" b="1" i="0" u="none" strike="noStrike">
                          <a:solidFill>
                            <a:srgbClr val="000000"/>
                          </a:solidFill>
                          <a:effectLst/>
                          <a:latin typeface="Arial" panose="020B0604020202020204" pitchFamily="34" charset="0"/>
                        </a:rPr>
                        <a:t>19</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US" sz="1050" b="1" i="0" u="none" strike="noStrike">
                          <a:solidFill>
                            <a:srgbClr val="000000"/>
                          </a:solidFill>
                          <a:effectLst/>
                          <a:latin typeface="Arial" panose="020B0604020202020204" pitchFamily="34" charset="0"/>
                        </a:rPr>
                        <a:t>Environmental Heat and Cold Exposure</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1788851</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47244761"/>
                  </a:ext>
                </a:extLst>
              </a:tr>
              <a:tr h="169108">
                <a:tc>
                  <a:txBody>
                    <a:bodyPr/>
                    <a:lstStyle/>
                    <a:p>
                      <a:pPr algn="ctr" fontAlgn="ctr"/>
                      <a:r>
                        <a:rPr lang="en-IN" sz="1050" b="1" i="0" u="none" strike="noStrike">
                          <a:solidFill>
                            <a:srgbClr val="000000"/>
                          </a:solidFill>
                          <a:effectLst/>
                          <a:latin typeface="Arial" panose="020B0604020202020204" pitchFamily="34" charset="0"/>
                        </a:rPr>
                        <a:t>20</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Neoplasms</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229758538</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03035219"/>
                  </a:ext>
                </a:extLst>
              </a:tr>
              <a:tr h="169108">
                <a:tc>
                  <a:txBody>
                    <a:bodyPr/>
                    <a:lstStyle/>
                    <a:p>
                      <a:pPr algn="ctr" fontAlgn="ctr"/>
                      <a:r>
                        <a:rPr lang="en-IN" sz="1050" b="1" i="0" u="none" strike="noStrike">
                          <a:solidFill>
                            <a:srgbClr val="000000"/>
                          </a:solidFill>
                          <a:effectLst/>
                          <a:latin typeface="Arial" panose="020B0604020202020204" pitchFamily="34" charset="0"/>
                        </a:rPr>
                        <a:t>21</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Conflict and Terrorism</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3294053</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279318173"/>
                  </a:ext>
                </a:extLst>
              </a:tr>
              <a:tr h="169108">
                <a:tc>
                  <a:txBody>
                    <a:bodyPr/>
                    <a:lstStyle/>
                    <a:p>
                      <a:pPr algn="ctr" fontAlgn="ctr"/>
                      <a:r>
                        <a:rPr lang="en-IN" sz="1050" b="1" i="0" u="none" strike="noStrike">
                          <a:solidFill>
                            <a:srgbClr val="000000"/>
                          </a:solidFill>
                          <a:effectLst/>
                          <a:latin typeface="Arial" panose="020B0604020202020204" pitchFamily="34" charset="0"/>
                        </a:rPr>
                        <a:t>22</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Diabetes Mellitus</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31448872</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342523660"/>
                  </a:ext>
                </a:extLst>
              </a:tr>
              <a:tr h="169108">
                <a:tc>
                  <a:txBody>
                    <a:bodyPr/>
                    <a:lstStyle/>
                    <a:p>
                      <a:pPr algn="ctr" fontAlgn="ctr"/>
                      <a:r>
                        <a:rPr lang="en-IN" sz="1050" b="1" i="0" u="none" strike="noStrike">
                          <a:solidFill>
                            <a:srgbClr val="000000"/>
                          </a:solidFill>
                          <a:effectLst/>
                          <a:latin typeface="Arial" panose="020B0604020202020204" pitchFamily="34" charset="0"/>
                        </a:rPr>
                        <a:t>23</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Chronic Kidney Disease</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28911692</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478725582"/>
                  </a:ext>
                </a:extLst>
              </a:tr>
              <a:tr h="169108">
                <a:tc>
                  <a:txBody>
                    <a:bodyPr/>
                    <a:lstStyle/>
                    <a:p>
                      <a:pPr algn="ctr" fontAlgn="ctr"/>
                      <a:r>
                        <a:rPr lang="en-IN" sz="1050" b="1" i="0" u="none" strike="noStrike">
                          <a:solidFill>
                            <a:srgbClr val="000000"/>
                          </a:solidFill>
                          <a:effectLst/>
                          <a:latin typeface="Arial" panose="020B0604020202020204" pitchFamily="34" charset="0"/>
                        </a:rPr>
                        <a:t>24</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Poisonings</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2601082</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55443885"/>
                  </a:ext>
                </a:extLst>
              </a:tr>
              <a:tr h="169108">
                <a:tc>
                  <a:txBody>
                    <a:bodyPr/>
                    <a:lstStyle/>
                    <a:p>
                      <a:pPr algn="ctr" fontAlgn="ctr"/>
                      <a:r>
                        <a:rPr lang="en-IN" sz="1050" b="1" i="0" u="none" strike="noStrike">
                          <a:solidFill>
                            <a:srgbClr val="000000"/>
                          </a:solidFill>
                          <a:effectLst/>
                          <a:latin typeface="Arial" panose="020B0604020202020204" pitchFamily="34" charset="0"/>
                        </a:rPr>
                        <a:t>25</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Protein-Energy Malnutrition</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12031885</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816753609"/>
                  </a:ext>
                </a:extLst>
              </a:tr>
              <a:tr h="169108">
                <a:tc>
                  <a:txBody>
                    <a:bodyPr/>
                    <a:lstStyle/>
                    <a:p>
                      <a:pPr algn="ctr" fontAlgn="ctr"/>
                      <a:r>
                        <a:rPr lang="en-IN" sz="1050" b="1" i="0" u="none" strike="noStrike">
                          <a:solidFill>
                            <a:srgbClr val="000000"/>
                          </a:solidFill>
                          <a:effectLst/>
                          <a:latin typeface="Arial" panose="020B0604020202020204" pitchFamily="34" charset="0"/>
                        </a:rPr>
                        <a:t>26</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Road Injuries</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36296469</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61360416"/>
                  </a:ext>
                </a:extLst>
              </a:tr>
              <a:tr h="169108">
                <a:tc>
                  <a:txBody>
                    <a:bodyPr/>
                    <a:lstStyle/>
                    <a:p>
                      <a:pPr algn="ctr" fontAlgn="ctr"/>
                      <a:r>
                        <a:rPr lang="en-IN" sz="1050" b="1" i="0" u="none" strike="noStrike">
                          <a:solidFill>
                            <a:srgbClr val="000000"/>
                          </a:solidFill>
                          <a:effectLst/>
                          <a:latin typeface="Arial" panose="020B0604020202020204" pitchFamily="34" charset="0"/>
                        </a:rPr>
                        <a:t>27</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Chronic Respiratory Diseases</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104605334</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177100168"/>
                  </a:ext>
                </a:extLst>
              </a:tr>
              <a:tr h="169108">
                <a:tc>
                  <a:txBody>
                    <a:bodyPr/>
                    <a:lstStyle/>
                    <a:p>
                      <a:pPr algn="ctr" fontAlgn="ctr"/>
                      <a:r>
                        <a:rPr lang="en-IN" sz="1050" b="1" i="0" u="none" strike="noStrike">
                          <a:solidFill>
                            <a:srgbClr val="000000"/>
                          </a:solidFill>
                          <a:effectLst/>
                          <a:latin typeface="Arial" panose="020B0604020202020204" pitchFamily="34" charset="0"/>
                        </a:rPr>
                        <a:t>28</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US" sz="1050" b="1" i="0" u="none" strike="noStrike">
                          <a:solidFill>
                            <a:srgbClr val="000000"/>
                          </a:solidFill>
                          <a:effectLst/>
                          <a:latin typeface="Arial" panose="020B0604020202020204" pitchFamily="34" charset="0"/>
                        </a:rPr>
                        <a:t>Cirrhosis and Other Chronic Liver Diseases</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37479321</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717395813"/>
                  </a:ext>
                </a:extLst>
              </a:tr>
              <a:tr h="169108">
                <a:tc>
                  <a:txBody>
                    <a:bodyPr/>
                    <a:lstStyle/>
                    <a:p>
                      <a:pPr algn="ctr" fontAlgn="ctr"/>
                      <a:r>
                        <a:rPr lang="en-IN" sz="1050" b="1" i="0" u="none" strike="noStrike">
                          <a:solidFill>
                            <a:srgbClr val="000000"/>
                          </a:solidFill>
                          <a:effectLst/>
                          <a:latin typeface="Arial" panose="020B0604020202020204" pitchFamily="34" charset="0"/>
                        </a:rPr>
                        <a:t>29</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Digestive Diseases</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65638635</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423007596"/>
                  </a:ext>
                </a:extLst>
              </a:tr>
              <a:tr h="169108">
                <a:tc>
                  <a:txBody>
                    <a:bodyPr/>
                    <a:lstStyle/>
                    <a:p>
                      <a:pPr algn="ctr" fontAlgn="ctr"/>
                      <a:r>
                        <a:rPr lang="en-IN" sz="1050" b="1" i="0" u="none" strike="noStrike">
                          <a:solidFill>
                            <a:srgbClr val="000000"/>
                          </a:solidFill>
                          <a:effectLst/>
                          <a:latin typeface="Arial" panose="020B0604020202020204" pitchFamily="34" charset="0"/>
                        </a:rPr>
                        <a:t>30</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US" sz="1050" b="1" i="0" u="none" strike="noStrike">
                          <a:solidFill>
                            <a:srgbClr val="000000"/>
                          </a:solidFill>
                          <a:effectLst/>
                          <a:latin typeface="Arial" panose="020B0604020202020204" pitchFamily="34" charset="0"/>
                        </a:rPr>
                        <a:t>Fire, Heat, and Hot Substances</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3602914</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506870232"/>
                  </a:ext>
                </a:extLst>
              </a:tr>
              <a:tr h="169108">
                <a:tc>
                  <a:txBody>
                    <a:bodyPr/>
                    <a:lstStyle/>
                    <a:p>
                      <a:pPr algn="ctr" fontAlgn="ctr"/>
                      <a:r>
                        <a:rPr lang="en-IN" sz="1050" b="1" i="0" u="none" strike="noStrike">
                          <a:solidFill>
                            <a:srgbClr val="000000"/>
                          </a:solidFill>
                          <a:effectLst/>
                          <a:latin typeface="Arial" panose="020B0604020202020204" pitchFamily="34" charset="0"/>
                        </a:rPr>
                        <a:t>31</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a:solidFill>
                            <a:srgbClr val="000000"/>
                          </a:solidFill>
                          <a:effectLst/>
                          <a:latin typeface="Arial" panose="020B0604020202020204" pitchFamily="34" charset="0"/>
                        </a:rPr>
                        <a:t>Acute Hepatitis</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ctr"/>
                      <a:r>
                        <a:rPr lang="en-IN" sz="1050" b="1" i="0" u="none" strike="noStrike" dirty="0">
                          <a:solidFill>
                            <a:srgbClr val="000000"/>
                          </a:solidFill>
                          <a:effectLst/>
                          <a:latin typeface="Arial" panose="020B0604020202020204" pitchFamily="34" charset="0"/>
                        </a:rPr>
                        <a:t>3784791</a:t>
                      </a:r>
                    </a:p>
                  </a:txBody>
                  <a:tcPr marL="4689" marR="4689" marT="46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394781689"/>
                  </a:ext>
                </a:extLst>
              </a:tr>
            </a:tbl>
          </a:graphicData>
        </a:graphic>
      </p:graphicFrame>
    </p:spTree>
    <p:extLst>
      <p:ext uri="{BB962C8B-B14F-4D97-AF65-F5344CB8AC3E}">
        <p14:creationId xmlns:p14="http://schemas.microsoft.com/office/powerpoint/2010/main" val="405078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B4516-A78C-D69C-2051-684BD2AB4940}"/>
              </a:ext>
            </a:extLst>
          </p:cNvPr>
          <p:cNvSpPr>
            <a:spLocks noGrp="1"/>
          </p:cNvSpPr>
          <p:nvPr>
            <p:ph type="title"/>
          </p:nvPr>
        </p:nvSpPr>
        <p:spPr>
          <a:xfrm>
            <a:off x="2286000" y="164474"/>
            <a:ext cx="7371080" cy="594803"/>
          </a:xfrm>
        </p:spPr>
        <p:txBody>
          <a:bodyPr>
            <a:noAutofit/>
          </a:bodyPr>
          <a:lstStyle/>
          <a:p>
            <a:r>
              <a:rPr lang="en-US" sz="2800" dirty="0"/>
              <a:t>Maximum count of Deaths with causes.</a:t>
            </a:r>
          </a:p>
        </p:txBody>
      </p:sp>
      <p:sp>
        <p:nvSpPr>
          <p:cNvPr id="4" name="Footer Placeholder 3">
            <a:extLst>
              <a:ext uri="{FF2B5EF4-FFF2-40B4-BE49-F238E27FC236}">
                <a16:creationId xmlns:a16="http://schemas.microsoft.com/office/drawing/2014/main" id="{21D9DF05-D04B-F9CE-FC13-DEDFBD7A9507}"/>
              </a:ext>
            </a:extLst>
          </p:cNvPr>
          <p:cNvSpPr>
            <a:spLocks noGrp="1"/>
          </p:cNvSpPr>
          <p:nvPr>
            <p:ph type="ftr" sz="quarter" idx="10"/>
          </p:nvPr>
        </p:nvSpPr>
        <p:spPr/>
        <p:txBody>
          <a:bodyPr/>
          <a:lstStyle/>
          <a:p>
            <a:r>
              <a:rPr lang="en-US" b="1" dirty="0"/>
              <a:t>Cause of Death</a:t>
            </a:r>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8</a:t>
            </a:fld>
            <a:endParaRPr lang="en-US" dirty="0"/>
          </a:p>
        </p:txBody>
      </p:sp>
      <p:sp>
        <p:nvSpPr>
          <p:cNvPr id="11" name="Content Placeholder 2">
            <a:extLst>
              <a:ext uri="{FF2B5EF4-FFF2-40B4-BE49-F238E27FC236}">
                <a16:creationId xmlns:a16="http://schemas.microsoft.com/office/drawing/2014/main" id="{24B2CDEA-B6A5-BE76-BFA8-02BABE8F25AA}"/>
              </a:ext>
            </a:extLst>
          </p:cNvPr>
          <p:cNvSpPr txBox="1">
            <a:spLocks/>
          </p:cNvSpPr>
          <p:nvPr/>
        </p:nvSpPr>
        <p:spPr>
          <a:xfrm>
            <a:off x="7437120" y="1168400"/>
            <a:ext cx="4084320" cy="4754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Gill Sans Nova Light" panose="020F0302020204030204" pitchFamily="34" charset="0"/>
                <a:ea typeface="+mn-ea"/>
                <a:cs typeface="Gill Sans Nova Light" panose="020F0302020204030204" pitchFamily="34" charset="0"/>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Gill Sans Nova Light" panose="020F0302020204030204" pitchFamily="34" charset="0"/>
                <a:ea typeface="+mn-ea"/>
                <a:cs typeface="Gill Sans Nova Light" panose="020F0302020204030204" pitchFamily="34" charset="0"/>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Gill Sans Nova Light" panose="020F0302020204030204" pitchFamily="34" charset="0"/>
                <a:ea typeface="+mn-ea"/>
                <a:cs typeface="Gill Sans Nova Light" panose="020F0302020204030204" pitchFamily="34" charset="0"/>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Gill Sans Nova Light" panose="020F0302020204030204" pitchFamily="34" charset="0"/>
                <a:ea typeface="+mn-ea"/>
                <a:cs typeface="Gill Sans Nova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u="sng"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Observations</a:t>
            </a:r>
          </a:p>
          <a:p>
            <a:pPr marL="342900" indent="-342900">
              <a:buAutoNum type="arabicPeriod"/>
            </a:pPr>
            <a:r>
              <a:rPr lang="en-US" sz="2000" b="1" dirty="0">
                <a:solidFill>
                  <a:srgbClr val="000000"/>
                </a:solidFill>
                <a:latin typeface="Agency FB" panose="020B0503020202020204" pitchFamily="34" charset="0"/>
                <a:cs typeface="Arial" panose="020B0604020202020204" pitchFamily="34" charset="0"/>
              </a:rPr>
              <a:t>China have maximum number of death due to Cardiovascular Diseases along with Neoplasms with count of about </a:t>
            </a:r>
            <a:r>
              <a:rPr lang="en-IN" sz="2000" b="1" dirty="0">
                <a:solidFill>
                  <a:srgbClr val="000000"/>
                </a:solidFill>
                <a:latin typeface="Agency FB" panose="020B0503020202020204" pitchFamily="34" charset="0"/>
                <a:cs typeface="Arial" panose="020B0604020202020204" pitchFamily="34" charset="0"/>
              </a:rPr>
              <a:t>45,84,273 and 27,16,551 respectively.</a:t>
            </a:r>
            <a:endParaRPr lang="en-US" sz="2000" b="1" dirty="0">
              <a:solidFill>
                <a:srgbClr val="000000"/>
              </a:solidFill>
              <a:latin typeface="Agency FB" panose="020B0503020202020204" pitchFamily="34" charset="0"/>
              <a:cs typeface="Arial" panose="020B0604020202020204" pitchFamily="34" charset="0"/>
            </a:endParaRPr>
          </a:p>
          <a:p>
            <a:pPr marL="342900" indent="-342900">
              <a:buAutoNum type="arabicPeriod"/>
            </a:pPr>
            <a:r>
              <a:rPr lang="en-US" sz="2000" b="1" dirty="0">
                <a:solidFill>
                  <a:srgbClr val="000000"/>
                </a:solidFill>
                <a:latin typeface="Agency FB" panose="020B0503020202020204" pitchFamily="34" charset="0"/>
                <a:cs typeface="Arial" panose="020B0604020202020204" pitchFamily="34" charset="0"/>
              </a:rPr>
              <a:t>  India have maximum number of deaths due to Diarrheal Diseases, the account is around 11,19,477.</a:t>
            </a:r>
          </a:p>
          <a:p>
            <a:pPr marL="342900" indent="-342900">
              <a:buAutoNum type="arabicPeriod"/>
            </a:pPr>
            <a:r>
              <a:rPr lang="en-US" sz="2000" b="1" dirty="0">
                <a:solidFill>
                  <a:srgbClr val="000000"/>
                </a:solidFill>
                <a:latin typeface="Agency FB" panose="020B0503020202020204" pitchFamily="34" charset="0"/>
                <a:cs typeface="Arial" panose="020B0604020202020204" pitchFamily="34" charset="0"/>
              </a:rPr>
              <a:t>Please refer table on next for details of all this along with year in which it occur.</a:t>
            </a:r>
          </a:p>
          <a:p>
            <a:pPr marL="342900" indent="-342900">
              <a:buAutoNum type="arabicPeriod"/>
            </a:pPr>
            <a:r>
              <a:rPr lang="en-US" sz="2000" b="1" dirty="0">
                <a:solidFill>
                  <a:srgbClr val="000000"/>
                </a:solidFill>
                <a:latin typeface="Agency FB" panose="020B0503020202020204" pitchFamily="34" charset="0"/>
                <a:cs typeface="Arial" panose="020B0604020202020204" pitchFamily="34" charset="0"/>
              </a:rPr>
              <a:t>Mostly India and China have highest numbers.</a:t>
            </a:r>
          </a:p>
          <a:p>
            <a:pPr marL="342900" indent="-342900">
              <a:buAutoNum type="arabicPeriod"/>
            </a:pPr>
            <a:endParaRPr lang="en-US" sz="2000" b="1" dirty="0">
              <a:solidFill>
                <a:srgbClr val="000000"/>
              </a:solidFill>
              <a:latin typeface="Agency FB" panose="020B0503020202020204" pitchFamily="34" charset="0"/>
              <a:cs typeface="Arial" panose="020B0604020202020204" pitchFamily="34" charset="0"/>
            </a:endParaRPr>
          </a:p>
          <a:p>
            <a:pPr marL="0" indent="0">
              <a:buNone/>
            </a:pPr>
            <a:endParaRPr lang="en-US" sz="1400" b="1" dirty="0">
              <a:solidFill>
                <a:srgbClr val="000000"/>
              </a:solidFill>
              <a:latin typeface="Arial" panose="020B0604020202020204" pitchFamily="34" charset="0"/>
              <a:cs typeface="Arial" panose="020B0604020202020204" pitchFamily="34" charset="0"/>
            </a:endParaRPr>
          </a:p>
          <a:p>
            <a:pPr marL="342900" indent="-342900">
              <a:buAutoNum type="arabicPeriod"/>
            </a:pPr>
            <a:endParaRPr lang="en-US" sz="1400" b="1" dirty="0">
              <a:solidFill>
                <a:srgbClr val="000000"/>
              </a:solidFill>
              <a:latin typeface="Arial" panose="020B0604020202020204" pitchFamily="34" charset="0"/>
              <a:cs typeface="Arial" panose="020B0604020202020204" pitchFamily="34" charset="0"/>
            </a:endParaRPr>
          </a:p>
          <a:p>
            <a:pPr marL="342900" indent="-342900">
              <a:buAutoNum type="arabicPeriod"/>
            </a:pPr>
            <a:endParaRPr lang="en-US" sz="1400" b="1" dirty="0">
              <a:solidFill>
                <a:srgbClr val="000000"/>
              </a:solidFill>
              <a:latin typeface="Arial" panose="020B0604020202020204" pitchFamily="34" charset="0"/>
              <a:cs typeface="Arial" panose="020B0604020202020204" pitchFamily="34" charset="0"/>
            </a:endParaRPr>
          </a:p>
          <a:p>
            <a:pPr marL="342900" indent="-342900">
              <a:buAutoNum type="arabicPeriod"/>
            </a:pPr>
            <a:endParaRPr lang="en-US" sz="1400" b="1" dirty="0">
              <a:solidFill>
                <a:srgbClr val="000000"/>
              </a:solidFill>
              <a:latin typeface="Arial" panose="020B0604020202020204" pitchFamily="34" charset="0"/>
              <a:cs typeface="Arial" panose="020B0604020202020204" pitchFamily="34" charset="0"/>
            </a:endParaRPr>
          </a:p>
          <a:p>
            <a:pPr marL="342900" indent="-342900">
              <a:buAutoNum type="arabicPeriod"/>
            </a:pPr>
            <a:endParaRPr lang="en-US" sz="1400" b="1" dirty="0">
              <a:solidFill>
                <a:srgbClr val="000000"/>
              </a:solidFill>
              <a:latin typeface="Arial" panose="020B0604020202020204" pitchFamily="34" charset="0"/>
              <a:cs typeface="Arial" panose="020B0604020202020204" pitchFamily="34" charset="0"/>
            </a:endParaRPr>
          </a:p>
        </p:txBody>
      </p:sp>
      <p:pic>
        <p:nvPicPr>
          <p:cNvPr id="4103" name="Picture 7">
            <a:extLst>
              <a:ext uri="{FF2B5EF4-FFF2-40B4-BE49-F238E27FC236}">
                <a16:creationId xmlns:a16="http://schemas.microsoft.com/office/drawing/2014/main" id="{CF5F6EAD-E016-D36F-4DCB-BF44B0DAA9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046480"/>
            <a:ext cx="6644639" cy="4998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854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C7565-5EE6-1E88-3AA5-42B810F9E99F}"/>
              </a:ext>
            </a:extLst>
          </p:cNvPr>
          <p:cNvSpPr>
            <a:spLocks noGrp="1"/>
          </p:cNvSpPr>
          <p:nvPr>
            <p:ph type="title"/>
          </p:nvPr>
        </p:nvSpPr>
        <p:spPr>
          <a:xfrm>
            <a:off x="838200" y="136525"/>
            <a:ext cx="10515600" cy="563881"/>
          </a:xfrm>
        </p:spPr>
        <p:txBody>
          <a:bodyPr>
            <a:noAutofit/>
          </a:bodyPr>
          <a:lstStyle/>
          <a:p>
            <a:r>
              <a:rPr lang="en-US" sz="2800" dirty="0"/>
              <a:t>Total Number of Death Due to Various Causes</a:t>
            </a:r>
            <a:endParaRPr lang="en-IN" sz="2800" dirty="0"/>
          </a:p>
        </p:txBody>
      </p:sp>
      <p:sp>
        <p:nvSpPr>
          <p:cNvPr id="4" name="Footer Placeholder 3">
            <a:extLst>
              <a:ext uri="{FF2B5EF4-FFF2-40B4-BE49-F238E27FC236}">
                <a16:creationId xmlns:a16="http://schemas.microsoft.com/office/drawing/2014/main" id="{15FCB45C-ABB7-1A50-A5B8-3816517D0E1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42D3733-3E9D-71DF-4FB6-99A1DB8326FF}"/>
              </a:ext>
            </a:extLst>
          </p:cNvPr>
          <p:cNvSpPr>
            <a:spLocks noGrp="1"/>
          </p:cNvSpPr>
          <p:nvPr>
            <p:ph type="sldNum" sz="quarter" idx="11"/>
          </p:nvPr>
        </p:nvSpPr>
        <p:spPr/>
        <p:txBody>
          <a:bodyPr/>
          <a:lstStyle/>
          <a:p>
            <a:fld id="{294A09A9-5501-47C1-A89A-A340965A2BE2}" type="slidenum">
              <a:rPr lang="en-US" smtClean="0"/>
              <a:pPr/>
              <a:t>9</a:t>
            </a:fld>
            <a:endParaRPr lang="en-US" dirty="0"/>
          </a:p>
        </p:txBody>
      </p:sp>
      <p:graphicFrame>
        <p:nvGraphicFramePr>
          <p:cNvPr id="15" name="Table 14">
            <a:extLst>
              <a:ext uri="{FF2B5EF4-FFF2-40B4-BE49-F238E27FC236}">
                <a16:creationId xmlns:a16="http://schemas.microsoft.com/office/drawing/2014/main" id="{6D3D97F2-E498-521D-1DC4-A54B3620073A}"/>
              </a:ext>
            </a:extLst>
          </p:cNvPr>
          <p:cNvGraphicFramePr>
            <a:graphicFrameLocks noGrp="1"/>
          </p:cNvGraphicFramePr>
          <p:nvPr>
            <p:extLst>
              <p:ext uri="{D42A27DB-BD31-4B8C-83A1-F6EECF244321}">
                <p14:modId xmlns:p14="http://schemas.microsoft.com/office/powerpoint/2010/main" val="938497991"/>
              </p:ext>
            </p:extLst>
          </p:nvPr>
        </p:nvGraphicFramePr>
        <p:xfrm>
          <a:off x="1127760" y="833120"/>
          <a:ext cx="9966959" cy="5487386"/>
        </p:xfrm>
        <a:graphic>
          <a:graphicData uri="http://schemas.openxmlformats.org/drawingml/2006/table">
            <a:tbl>
              <a:tblPr/>
              <a:tblGrid>
                <a:gridCol w="1844422">
                  <a:extLst>
                    <a:ext uri="{9D8B030D-6E8A-4147-A177-3AD203B41FA5}">
                      <a16:colId xmlns:a16="http://schemas.microsoft.com/office/drawing/2014/main" val="2079024425"/>
                    </a:ext>
                  </a:extLst>
                </a:gridCol>
                <a:gridCol w="1241435">
                  <a:extLst>
                    <a:ext uri="{9D8B030D-6E8A-4147-A177-3AD203B41FA5}">
                      <a16:colId xmlns:a16="http://schemas.microsoft.com/office/drawing/2014/main" val="631416101"/>
                    </a:ext>
                  </a:extLst>
                </a:gridCol>
                <a:gridCol w="1276905">
                  <a:extLst>
                    <a:ext uri="{9D8B030D-6E8A-4147-A177-3AD203B41FA5}">
                      <a16:colId xmlns:a16="http://schemas.microsoft.com/office/drawing/2014/main" val="3873333280"/>
                    </a:ext>
                  </a:extLst>
                </a:gridCol>
                <a:gridCol w="5604197">
                  <a:extLst>
                    <a:ext uri="{9D8B030D-6E8A-4147-A177-3AD203B41FA5}">
                      <a16:colId xmlns:a16="http://schemas.microsoft.com/office/drawing/2014/main" val="1115460323"/>
                    </a:ext>
                  </a:extLst>
                </a:gridCol>
              </a:tblGrid>
              <a:tr h="224054">
                <a:tc>
                  <a:txBody>
                    <a:bodyPr/>
                    <a:lstStyle/>
                    <a:p>
                      <a:pPr algn="ctr" fontAlgn="ctr"/>
                      <a:r>
                        <a:rPr lang="en-IN" sz="1400" b="1" i="0" u="none" strike="noStrike" dirty="0">
                          <a:solidFill>
                            <a:srgbClr val="000000"/>
                          </a:solidFill>
                          <a:effectLst/>
                          <a:latin typeface="Arial" panose="020B0604020202020204" pitchFamily="34" charset="0"/>
                        </a:rPr>
                        <a:t>Year</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1" i="0" u="none" strike="noStrike" dirty="0">
                          <a:solidFill>
                            <a:srgbClr val="000000"/>
                          </a:solidFill>
                          <a:effectLst/>
                          <a:latin typeface="Arial" panose="020B0604020202020204" pitchFamily="34" charset="0"/>
                        </a:rPr>
                        <a:t>Deaths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1" i="0" u="none" strike="noStrike" dirty="0">
                          <a:solidFill>
                            <a:srgbClr val="000000"/>
                          </a:solidFill>
                          <a:effectLst/>
                          <a:latin typeface="Arial" panose="020B0604020202020204" pitchFamily="34" charset="0"/>
                        </a:rPr>
                        <a:t>Count</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1" i="0" u="none" strike="noStrike" dirty="0">
                          <a:solidFill>
                            <a:srgbClr val="000000"/>
                          </a:solidFill>
                          <a:effectLst/>
                          <a:latin typeface="Arial" panose="020B0604020202020204" pitchFamily="34" charset="0"/>
                        </a:rPr>
                        <a:t>Cause of Death</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72375618"/>
                  </a:ext>
                </a:extLst>
              </a:tr>
              <a:tr h="170349">
                <a:tc>
                  <a:txBody>
                    <a:bodyPr/>
                    <a:lstStyle/>
                    <a:p>
                      <a:pPr algn="ctr" fontAlgn="ctr"/>
                      <a:r>
                        <a:rPr lang="en-IN" sz="1050" b="1" i="0" u="none" strike="noStrike" dirty="0">
                          <a:solidFill>
                            <a:srgbClr val="000000"/>
                          </a:solidFill>
                          <a:effectLst/>
                          <a:latin typeface="Arial" panose="020B0604020202020204" pitchFamily="34" charset="0"/>
                        </a:rPr>
                        <a:t>India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1990</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98358</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dirty="0">
                          <a:solidFill>
                            <a:srgbClr val="000000"/>
                          </a:solidFill>
                          <a:effectLst/>
                          <a:latin typeface="Arial" panose="020B0604020202020204" pitchFamily="34" charset="0"/>
                        </a:rPr>
                        <a:t>Meningitis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69623478"/>
                  </a:ext>
                </a:extLst>
              </a:tr>
              <a:tr h="139949">
                <a:tc>
                  <a:txBody>
                    <a:bodyPr/>
                    <a:lstStyle/>
                    <a:p>
                      <a:pPr algn="ctr" fontAlgn="ctr"/>
                      <a:r>
                        <a:rPr lang="en-IN" sz="1050" b="1" i="0" u="none" strike="noStrike" dirty="0">
                          <a:solidFill>
                            <a:srgbClr val="000000"/>
                          </a:solidFill>
                          <a:effectLst/>
                          <a:latin typeface="Arial" panose="020B0604020202020204" pitchFamily="34" charset="0"/>
                        </a:rPr>
                        <a:t>China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2019</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320715</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50" b="1" i="0" u="none" strike="noStrike">
                          <a:solidFill>
                            <a:srgbClr val="000000"/>
                          </a:solidFill>
                          <a:effectLst/>
                          <a:latin typeface="Arial" panose="020B0604020202020204" pitchFamily="34" charset="0"/>
                        </a:rPr>
                        <a:t>Alzheimer's Disease and Other Dementias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928988348"/>
                  </a:ext>
                </a:extLst>
              </a:tr>
              <a:tr h="170349">
                <a:tc>
                  <a:txBody>
                    <a:bodyPr/>
                    <a:lstStyle/>
                    <a:p>
                      <a:pPr algn="ctr" fontAlgn="ctr"/>
                      <a:r>
                        <a:rPr lang="en-IN" sz="1050" b="1" i="0" u="none" strike="noStrike" dirty="0">
                          <a:solidFill>
                            <a:srgbClr val="000000"/>
                          </a:solidFill>
                          <a:effectLst/>
                          <a:latin typeface="Arial" panose="020B0604020202020204" pitchFamily="34" charset="0"/>
                        </a:rPr>
                        <a:t>China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2019</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76990</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Parkinson's Disease</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99242456"/>
                  </a:ext>
                </a:extLst>
              </a:tr>
              <a:tr h="170349">
                <a:tc>
                  <a:txBody>
                    <a:bodyPr/>
                    <a:lstStyle/>
                    <a:p>
                      <a:pPr algn="ctr" fontAlgn="ctr"/>
                      <a:r>
                        <a:rPr lang="en-IN" sz="1050" b="1" i="0" u="none" strike="noStrike" dirty="0">
                          <a:solidFill>
                            <a:srgbClr val="000000"/>
                          </a:solidFill>
                          <a:effectLst/>
                          <a:latin typeface="Arial" panose="020B0604020202020204" pitchFamily="34" charset="0"/>
                        </a:rPr>
                        <a:t>India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dirty="0">
                          <a:solidFill>
                            <a:srgbClr val="000000"/>
                          </a:solidFill>
                          <a:effectLst/>
                          <a:latin typeface="Arial" panose="020B0604020202020204" pitchFamily="34" charset="0"/>
                        </a:rPr>
                        <a:t>1990</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268223</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Nutritional Deficiencies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466041633"/>
                  </a:ext>
                </a:extLst>
              </a:tr>
              <a:tr h="170349">
                <a:tc>
                  <a:txBody>
                    <a:bodyPr/>
                    <a:lstStyle/>
                    <a:p>
                      <a:pPr algn="ctr" fontAlgn="ctr"/>
                      <a:r>
                        <a:rPr lang="en-IN" sz="1050" b="1" i="0" u="none" strike="noStrike">
                          <a:solidFill>
                            <a:srgbClr val="000000"/>
                          </a:solidFill>
                          <a:effectLst/>
                          <a:latin typeface="Arial" panose="020B0604020202020204" pitchFamily="34" charset="0"/>
                        </a:rPr>
                        <a:t>Nigeria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dirty="0">
                          <a:solidFill>
                            <a:srgbClr val="000000"/>
                          </a:solidFill>
                          <a:effectLst/>
                          <a:latin typeface="Arial" panose="020B0604020202020204" pitchFamily="34" charset="0"/>
                        </a:rPr>
                        <a:t>2008</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280604</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Malaria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72271460"/>
                  </a:ext>
                </a:extLst>
              </a:tr>
              <a:tr h="170349">
                <a:tc>
                  <a:txBody>
                    <a:bodyPr/>
                    <a:lstStyle/>
                    <a:p>
                      <a:pPr algn="ctr" fontAlgn="ctr"/>
                      <a:r>
                        <a:rPr lang="en-IN" sz="1050" b="1" i="0" u="none" strike="noStrike">
                          <a:solidFill>
                            <a:srgbClr val="000000"/>
                          </a:solidFill>
                          <a:effectLst/>
                          <a:latin typeface="Arial" panose="020B0604020202020204" pitchFamily="34" charset="0"/>
                        </a:rPr>
                        <a:t>China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1990</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153773</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Drowning</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255939958"/>
                  </a:ext>
                </a:extLst>
              </a:tr>
              <a:tr h="170349">
                <a:tc>
                  <a:txBody>
                    <a:bodyPr/>
                    <a:lstStyle/>
                    <a:p>
                      <a:pPr algn="ctr" fontAlgn="ctr"/>
                      <a:r>
                        <a:rPr lang="en-IN" sz="1050" b="1" i="0" u="none" strike="noStrike">
                          <a:solidFill>
                            <a:srgbClr val="000000"/>
                          </a:solidFill>
                          <a:effectLst/>
                          <a:latin typeface="Arial" panose="020B0604020202020204" pitchFamily="34" charset="0"/>
                        </a:rPr>
                        <a:t>Brazil</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dirty="0">
                          <a:solidFill>
                            <a:srgbClr val="000000"/>
                          </a:solidFill>
                          <a:effectLst/>
                          <a:latin typeface="Arial" panose="020B0604020202020204" pitchFamily="34" charset="0"/>
                        </a:rPr>
                        <a:t>2016</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69640</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Interpersonal Violence</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988743753"/>
                  </a:ext>
                </a:extLst>
              </a:tr>
              <a:tr h="170349">
                <a:tc>
                  <a:txBody>
                    <a:bodyPr/>
                    <a:lstStyle/>
                    <a:p>
                      <a:pPr algn="ctr" fontAlgn="ctr"/>
                      <a:r>
                        <a:rPr lang="en-IN" sz="1050" b="1" i="0" u="none" strike="noStrike">
                          <a:solidFill>
                            <a:srgbClr val="000000"/>
                          </a:solidFill>
                          <a:effectLst/>
                          <a:latin typeface="Arial" panose="020B0604020202020204" pitchFamily="34" charset="0"/>
                        </a:rPr>
                        <a:t>India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dirty="0">
                          <a:solidFill>
                            <a:srgbClr val="000000"/>
                          </a:solidFill>
                          <a:effectLst/>
                          <a:latin typeface="Arial" panose="020B0604020202020204" pitchFamily="34" charset="0"/>
                        </a:rPr>
                        <a:t>1992</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107929</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Maternal Disorders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866016212"/>
                  </a:ext>
                </a:extLst>
              </a:tr>
              <a:tr h="170349">
                <a:tc>
                  <a:txBody>
                    <a:bodyPr/>
                    <a:lstStyle/>
                    <a:p>
                      <a:pPr algn="ctr" fontAlgn="ctr"/>
                      <a:r>
                        <a:rPr lang="en-IN" sz="1050" b="1" i="0" u="none" strike="noStrike">
                          <a:solidFill>
                            <a:srgbClr val="000000"/>
                          </a:solidFill>
                          <a:effectLst/>
                          <a:latin typeface="Arial" panose="020B0604020202020204" pitchFamily="34" charset="0"/>
                        </a:rPr>
                        <a:t>South Africa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2006</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305491</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HIV/AIDS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042223053"/>
                  </a:ext>
                </a:extLst>
              </a:tr>
              <a:tr h="142733">
                <a:tc>
                  <a:txBody>
                    <a:bodyPr/>
                    <a:lstStyle/>
                    <a:p>
                      <a:pPr algn="ctr" fontAlgn="ctr"/>
                      <a:r>
                        <a:rPr lang="en-IN" sz="1050" b="1" i="0" u="none" strike="noStrike">
                          <a:solidFill>
                            <a:srgbClr val="000000"/>
                          </a:solidFill>
                          <a:effectLst/>
                          <a:latin typeface="Arial" panose="020B0604020202020204" pitchFamily="34" charset="0"/>
                        </a:rPr>
                        <a:t>United States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2019</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65717</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Drug Use Disorders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36693319"/>
                  </a:ext>
                </a:extLst>
              </a:tr>
              <a:tr h="170349">
                <a:tc>
                  <a:txBody>
                    <a:bodyPr/>
                    <a:lstStyle/>
                    <a:p>
                      <a:pPr algn="ctr" fontAlgn="ctr"/>
                      <a:r>
                        <a:rPr lang="en-IN" sz="1050" b="1" i="0" u="none" strike="noStrike">
                          <a:solidFill>
                            <a:srgbClr val="000000"/>
                          </a:solidFill>
                          <a:effectLst/>
                          <a:latin typeface="Arial" panose="020B0604020202020204" pitchFamily="34" charset="0"/>
                        </a:rPr>
                        <a:t>India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1992</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657515</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Tuberculosis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243908976"/>
                  </a:ext>
                </a:extLst>
              </a:tr>
              <a:tr h="170349">
                <a:tc>
                  <a:txBody>
                    <a:bodyPr/>
                    <a:lstStyle/>
                    <a:p>
                      <a:pPr algn="ctr" fontAlgn="ctr"/>
                      <a:r>
                        <a:rPr lang="en-IN" sz="1050" b="1" i="0" u="none" strike="noStrike">
                          <a:solidFill>
                            <a:srgbClr val="000000"/>
                          </a:solidFill>
                          <a:effectLst/>
                          <a:latin typeface="Arial" panose="020B0604020202020204" pitchFamily="34" charset="0"/>
                        </a:rPr>
                        <a:t>China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dirty="0">
                          <a:solidFill>
                            <a:srgbClr val="000000"/>
                          </a:solidFill>
                          <a:effectLst/>
                          <a:latin typeface="Arial" panose="020B0604020202020204" pitchFamily="34" charset="0"/>
                        </a:rPr>
                        <a:t>2019</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4584273</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Cardiovascular Diseases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604523800"/>
                  </a:ext>
                </a:extLst>
              </a:tr>
              <a:tr h="170349">
                <a:tc>
                  <a:txBody>
                    <a:bodyPr/>
                    <a:lstStyle/>
                    <a:p>
                      <a:pPr algn="ctr" fontAlgn="ctr"/>
                      <a:r>
                        <a:rPr lang="en-IN" sz="1050" b="1" i="0" u="none" strike="noStrike">
                          <a:solidFill>
                            <a:srgbClr val="000000"/>
                          </a:solidFill>
                          <a:effectLst/>
                          <a:latin typeface="Arial" panose="020B0604020202020204" pitchFamily="34" charset="0"/>
                        </a:rPr>
                        <a:t>India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1990</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690913</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dirty="0">
                          <a:solidFill>
                            <a:srgbClr val="000000"/>
                          </a:solidFill>
                          <a:effectLst/>
                          <a:latin typeface="Arial" panose="020B0604020202020204" pitchFamily="34" charset="0"/>
                        </a:rPr>
                        <a:t>Lower Respiratory Infections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783943285"/>
                  </a:ext>
                </a:extLst>
              </a:tr>
              <a:tr h="170349">
                <a:tc>
                  <a:txBody>
                    <a:bodyPr/>
                    <a:lstStyle/>
                    <a:p>
                      <a:pPr algn="ctr" fontAlgn="ctr"/>
                      <a:r>
                        <a:rPr lang="en-IN" sz="1050" b="1" i="0" u="none" strike="noStrike">
                          <a:solidFill>
                            <a:srgbClr val="000000"/>
                          </a:solidFill>
                          <a:effectLst/>
                          <a:latin typeface="Arial" panose="020B0604020202020204" pitchFamily="34" charset="0"/>
                        </a:rPr>
                        <a:t>India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1990</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dirty="0">
                          <a:solidFill>
                            <a:srgbClr val="000000"/>
                          </a:solidFill>
                          <a:effectLst/>
                          <a:latin typeface="Arial" panose="020B0604020202020204" pitchFamily="34" charset="0"/>
                        </a:rPr>
                        <a:t>852761</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Neonatal Disorders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87162926"/>
                  </a:ext>
                </a:extLst>
              </a:tr>
              <a:tr h="170349">
                <a:tc>
                  <a:txBody>
                    <a:bodyPr/>
                    <a:lstStyle/>
                    <a:p>
                      <a:pPr algn="ctr" fontAlgn="ctr"/>
                      <a:r>
                        <a:rPr lang="en-IN" sz="1050" b="1" i="0" u="none" strike="noStrike">
                          <a:solidFill>
                            <a:srgbClr val="000000"/>
                          </a:solidFill>
                          <a:effectLst/>
                          <a:latin typeface="Arial" panose="020B0604020202020204" pitchFamily="34" charset="0"/>
                        </a:rPr>
                        <a:t>Russia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2003</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55200</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Alcohol Use Disorders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218551851"/>
                  </a:ext>
                </a:extLst>
              </a:tr>
              <a:tr h="170349">
                <a:tc>
                  <a:txBody>
                    <a:bodyPr/>
                    <a:lstStyle/>
                    <a:p>
                      <a:pPr algn="ctr" fontAlgn="ctr"/>
                      <a:r>
                        <a:rPr lang="en-IN" sz="1050" b="1" i="0" u="none" strike="noStrike">
                          <a:solidFill>
                            <a:srgbClr val="000000"/>
                          </a:solidFill>
                          <a:effectLst/>
                          <a:latin typeface="Arial" panose="020B0604020202020204" pitchFamily="34" charset="0"/>
                        </a:rPr>
                        <a:t>China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1995</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dirty="0">
                          <a:solidFill>
                            <a:srgbClr val="000000"/>
                          </a:solidFill>
                          <a:effectLst/>
                          <a:latin typeface="Arial" panose="020B0604020202020204" pitchFamily="34" charset="0"/>
                        </a:rPr>
                        <a:t>220357</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Self-harm</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148750044"/>
                  </a:ext>
                </a:extLst>
              </a:tr>
              <a:tr h="170349">
                <a:tc>
                  <a:txBody>
                    <a:bodyPr/>
                    <a:lstStyle/>
                    <a:p>
                      <a:pPr algn="ctr" fontAlgn="ctr"/>
                      <a:r>
                        <a:rPr lang="en-IN" sz="1050" b="1" i="0" u="none" strike="noStrike">
                          <a:solidFill>
                            <a:srgbClr val="000000"/>
                          </a:solidFill>
                          <a:effectLst/>
                          <a:latin typeface="Arial" panose="020B0604020202020204" pitchFamily="34" charset="0"/>
                        </a:rPr>
                        <a:t>Haiti</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2010</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222641</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50" b="1" i="0" u="none" strike="noStrike">
                          <a:solidFill>
                            <a:srgbClr val="000000"/>
                          </a:solidFill>
                          <a:effectLst/>
                          <a:latin typeface="Arial" panose="020B0604020202020204" pitchFamily="34" charset="0"/>
                        </a:rPr>
                        <a:t>Exposure to Forces of Nature</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94375868"/>
                  </a:ext>
                </a:extLst>
              </a:tr>
              <a:tr h="170349">
                <a:tc>
                  <a:txBody>
                    <a:bodyPr/>
                    <a:lstStyle/>
                    <a:p>
                      <a:pPr algn="ctr" fontAlgn="ctr"/>
                      <a:r>
                        <a:rPr lang="en-IN" sz="1050" b="1" i="0" u="none" strike="noStrike">
                          <a:solidFill>
                            <a:srgbClr val="000000"/>
                          </a:solidFill>
                          <a:effectLst/>
                          <a:latin typeface="Arial" panose="020B0604020202020204" pitchFamily="34" charset="0"/>
                        </a:rPr>
                        <a:t>India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1992</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1119477</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dirty="0">
                          <a:solidFill>
                            <a:srgbClr val="000000"/>
                          </a:solidFill>
                          <a:effectLst/>
                          <a:latin typeface="Arial" panose="020B0604020202020204" pitchFamily="34" charset="0"/>
                        </a:rPr>
                        <a:t>Diarrheal Diseases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828693098"/>
                  </a:ext>
                </a:extLst>
              </a:tr>
              <a:tr h="170349">
                <a:tc>
                  <a:txBody>
                    <a:bodyPr/>
                    <a:lstStyle/>
                    <a:p>
                      <a:pPr algn="ctr" fontAlgn="ctr"/>
                      <a:r>
                        <a:rPr lang="en-IN" sz="1050" b="1" i="0" u="none" strike="noStrike">
                          <a:solidFill>
                            <a:srgbClr val="000000"/>
                          </a:solidFill>
                          <a:effectLst/>
                          <a:latin typeface="Arial" panose="020B0604020202020204" pitchFamily="34" charset="0"/>
                        </a:rPr>
                        <a:t>Russia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1994</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29048</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50" b="1" i="0" u="none" strike="noStrike">
                          <a:solidFill>
                            <a:srgbClr val="000000"/>
                          </a:solidFill>
                          <a:effectLst/>
                          <a:latin typeface="Arial" panose="020B0604020202020204" pitchFamily="34" charset="0"/>
                        </a:rPr>
                        <a:t>Environmental Heat and Cold Exposure</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354137047"/>
                  </a:ext>
                </a:extLst>
              </a:tr>
              <a:tr h="170349">
                <a:tc>
                  <a:txBody>
                    <a:bodyPr/>
                    <a:lstStyle/>
                    <a:p>
                      <a:pPr algn="ctr" fontAlgn="ctr"/>
                      <a:r>
                        <a:rPr lang="en-IN" sz="1050" b="1" i="0" u="none" strike="noStrike">
                          <a:solidFill>
                            <a:srgbClr val="000000"/>
                          </a:solidFill>
                          <a:effectLst/>
                          <a:latin typeface="Arial" panose="020B0604020202020204" pitchFamily="34" charset="0"/>
                        </a:rPr>
                        <a:t>China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2019</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2716551</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dirty="0">
                          <a:solidFill>
                            <a:srgbClr val="000000"/>
                          </a:solidFill>
                          <a:effectLst/>
                          <a:latin typeface="Arial" panose="020B0604020202020204" pitchFamily="34" charset="0"/>
                        </a:rPr>
                        <a:t>Neoplasms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961781656"/>
                  </a:ext>
                </a:extLst>
              </a:tr>
              <a:tr h="170349">
                <a:tc>
                  <a:txBody>
                    <a:bodyPr/>
                    <a:lstStyle/>
                    <a:p>
                      <a:pPr algn="ctr" fontAlgn="ctr"/>
                      <a:r>
                        <a:rPr lang="en-IN" sz="1050" b="1" i="0" u="none" strike="noStrike">
                          <a:solidFill>
                            <a:srgbClr val="000000"/>
                          </a:solidFill>
                          <a:effectLst/>
                          <a:latin typeface="Arial" panose="020B0604020202020204" pitchFamily="34" charset="0"/>
                        </a:rPr>
                        <a:t>Rwanda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1994</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503532</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Conflict and Terrorism</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696595753"/>
                  </a:ext>
                </a:extLst>
              </a:tr>
              <a:tr h="170349">
                <a:tc>
                  <a:txBody>
                    <a:bodyPr/>
                    <a:lstStyle/>
                    <a:p>
                      <a:pPr algn="ctr" fontAlgn="ctr"/>
                      <a:r>
                        <a:rPr lang="en-IN" sz="1050" b="1" i="0" u="none" strike="noStrike">
                          <a:solidFill>
                            <a:srgbClr val="000000"/>
                          </a:solidFill>
                          <a:effectLst/>
                          <a:latin typeface="Arial" panose="020B0604020202020204" pitchFamily="34" charset="0"/>
                        </a:rPr>
                        <a:t>India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2019</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273089</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dirty="0">
                          <a:solidFill>
                            <a:srgbClr val="000000"/>
                          </a:solidFill>
                          <a:effectLst/>
                          <a:latin typeface="Arial" panose="020B0604020202020204" pitchFamily="34" charset="0"/>
                        </a:rPr>
                        <a:t>Diabetes Mellitus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124420240"/>
                  </a:ext>
                </a:extLst>
              </a:tr>
              <a:tr h="170349">
                <a:tc>
                  <a:txBody>
                    <a:bodyPr/>
                    <a:lstStyle/>
                    <a:p>
                      <a:pPr algn="ctr" fontAlgn="ctr"/>
                      <a:r>
                        <a:rPr lang="en-IN" sz="1050" b="1" i="0" u="none" strike="noStrike">
                          <a:solidFill>
                            <a:srgbClr val="000000"/>
                          </a:solidFill>
                          <a:effectLst/>
                          <a:latin typeface="Arial" panose="020B0604020202020204" pitchFamily="34" charset="0"/>
                        </a:rPr>
                        <a:t>India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2019</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222922</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dirty="0">
                          <a:solidFill>
                            <a:srgbClr val="000000"/>
                          </a:solidFill>
                          <a:effectLst/>
                          <a:latin typeface="Arial" panose="020B0604020202020204" pitchFamily="34" charset="0"/>
                        </a:rPr>
                        <a:t>Chronic Kidney Disease</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600928825"/>
                  </a:ext>
                </a:extLst>
              </a:tr>
              <a:tr h="170349">
                <a:tc>
                  <a:txBody>
                    <a:bodyPr/>
                    <a:lstStyle/>
                    <a:p>
                      <a:pPr algn="ctr" fontAlgn="ctr"/>
                      <a:r>
                        <a:rPr lang="en-IN" sz="1050" b="1" i="0" u="none" strike="noStrike">
                          <a:solidFill>
                            <a:srgbClr val="000000"/>
                          </a:solidFill>
                          <a:effectLst/>
                          <a:latin typeface="Arial" panose="020B0604020202020204" pitchFamily="34" charset="0"/>
                        </a:rPr>
                        <a:t>China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2011</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30883</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dirty="0">
                          <a:solidFill>
                            <a:srgbClr val="000000"/>
                          </a:solidFill>
                          <a:effectLst/>
                          <a:latin typeface="Arial" panose="020B0604020202020204" pitchFamily="34" charset="0"/>
                        </a:rPr>
                        <a:t>Poisonings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079510756"/>
                  </a:ext>
                </a:extLst>
              </a:tr>
              <a:tr h="170349">
                <a:tc>
                  <a:txBody>
                    <a:bodyPr/>
                    <a:lstStyle/>
                    <a:p>
                      <a:pPr algn="ctr" fontAlgn="ctr"/>
                      <a:r>
                        <a:rPr lang="en-IN" sz="1050" b="1" i="0" u="none" strike="noStrike">
                          <a:solidFill>
                            <a:srgbClr val="000000"/>
                          </a:solidFill>
                          <a:effectLst/>
                          <a:latin typeface="Arial" panose="020B0604020202020204" pitchFamily="34" charset="0"/>
                        </a:rPr>
                        <a:t>India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1990</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202241</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dirty="0">
                          <a:solidFill>
                            <a:srgbClr val="000000"/>
                          </a:solidFill>
                          <a:effectLst/>
                          <a:latin typeface="Arial" panose="020B0604020202020204" pitchFamily="34" charset="0"/>
                        </a:rPr>
                        <a:t>Protein-Energy Malnutrition</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930988343"/>
                  </a:ext>
                </a:extLst>
              </a:tr>
              <a:tr h="170349">
                <a:tc>
                  <a:txBody>
                    <a:bodyPr/>
                    <a:lstStyle/>
                    <a:p>
                      <a:pPr algn="ctr" fontAlgn="ctr"/>
                      <a:r>
                        <a:rPr lang="en-IN" sz="1050" b="1" i="0" u="none" strike="noStrike">
                          <a:solidFill>
                            <a:srgbClr val="000000"/>
                          </a:solidFill>
                          <a:effectLst/>
                          <a:latin typeface="Arial" panose="020B0604020202020204" pitchFamily="34" charset="0"/>
                        </a:rPr>
                        <a:t>China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2009</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329237</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dirty="0">
                          <a:solidFill>
                            <a:srgbClr val="000000"/>
                          </a:solidFill>
                          <a:effectLst/>
                          <a:latin typeface="Arial" panose="020B0604020202020204" pitchFamily="34" charset="0"/>
                        </a:rPr>
                        <a:t>Road Injuries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79765731"/>
                  </a:ext>
                </a:extLst>
              </a:tr>
              <a:tr h="170349">
                <a:tc>
                  <a:txBody>
                    <a:bodyPr/>
                    <a:lstStyle/>
                    <a:p>
                      <a:pPr algn="ctr" fontAlgn="ctr"/>
                      <a:r>
                        <a:rPr lang="en-IN" sz="1050" b="1" i="0" u="none" strike="noStrike">
                          <a:solidFill>
                            <a:srgbClr val="000000"/>
                          </a:solidFill>
                          <a:effectLst/>
                          <a:latin typeface="Arial" panose="020B0604020202020204" pitchFamily="34" charset="0"/>
                        </a:rPr>
                        <a:t>China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1994</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1366039</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dirty="0">
                          <a:solidFill>
                            <a:srgbClr val="000000"/>
                          </a:solidFill>
                          <a:effectLst/>
                          <a:latin typeface="Arial" panose="020B0604020202020204" pitchFamily="34" charset="0"/>
                        </a:rPr>
                        <a:t>Chronic Respiratory Diseases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370847737"/>
                  </a:ext>
                </a:extLst>
              </a:tr>
              <a:tr h="146261">
                <a:tc>
                  <a:txBody>
                    <a:bodyPr/>
                    <a:lstStyle/>
                    <a:p>
                      <a:pPr algn="ctr" fontAlgn="ctr"/>
                      <a:r>
                        <a:rPr lang="en-IN" sz="1050" b="1" i="0" u="none" strike="noStrike">
                          <a:solidFill>
                            <a:srgbClr val="000000"/>
                          </a:solidFill>
                          <a:effectLst/>
                          <a:latin typeface="Arial" panose="020B0604020202020204" pitchFamily="34" charset="0"/>
                        </a:rPr>
                        <a:t>India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2019</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270037</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50" b="1" i="0" u="none" strike="noStrike" dirty="0">
                          <a:solidFill>
                            <a:srgbClr val="000000"/>
                          </a:solidFill>
                          <a:effectLst/>
                          <a:latin typeface="Arial" panose="020B0604020202020204" pitchFamily="34" charset="0"/>
                        </a:rPr>
                        <a:t>Cirrhosis and Other Chronic Liver Diseases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152507706"/>
                  </a:ext>
                </a:extLst>
              </a:tr>
              <a:tr h="170349">
                <a:tc>
                  <a:txBody>
                    <a:bodyPr/>
                    <a:lstStyle/>
                    <a:p>
                      <a:pPr algn="ctr" fontAlgn="ctr"/>
                      <a:r>
                        <a:rPr lang="en-IN" sz="1050" b="1" i="0" u="none" strike="noStrike">
                          <a:solidFill>
                            <a:srgbClr val="000000"/>
                          </a:solidFill>
                          <a:effectLst/>
                          <a:latin typeface="Arial" panose="020B0604020202020204" pitchFamily="34" charset="0"/>
                        </a:rPr>
                        <a:t>India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2019</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464914</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dirty="0">
                          <a:solidFill>
                            <a:srgbClr val="000000"/>
                          </a:solidFill>
                          <a:effectLst/>
                          <a:latin typeface="Arial" panose="020B0604020202020204" pitchFamily="34" charset="0"/>
                        </a:rPr>
                        <a:t>Digestive Diseases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381012225"/>
                  </a:ext>
                </a:extLst>
              </a:tr>
              <a:tr h="170349">
                <a:tc>
                  <a:txBody>
                    <a:bodyPr/>
                    <a:lstStyle/>
                    <a:p>
                      <a:pPr algn="ctr" fontAlgn="ctr"/>
                      <a:r>
                        <a:rPr lang="en-IN" sz="1050" b="1" i="0" u="none" strike="noStrike">
                          <a:solidFill>
                            <a:srgbClr val="000000"/>
                          </a:solidFill>
                          <a:effectLst/>
                          <a:latin typeface="Arial" panose="020B0604020202020204" pitchFamily="34" charset="0"/>
                        </a:rPr>
                        <a:t>India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2019</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25876</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US" sz="1050" b="1" i="0" u="none" strike="noStrike" dirty="0">
                          <a:solidFill>
                            <a:srgbClr val="000000"/>
                          </a:solidFill>
                          <a:effectLst/>
                          <a:latin typeface="Arial" panose="020B0604020202020204" pitchFamily="34" charset="0"/>
                        </a:rPr>
                        <a:t>Fire, Heat, and Hot Substances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982937391"/>
                  </a:ext>
                </a:extLst>
              </a:tr>
              <a:tr h="170349">
                <a:tc>
                  <a:txBody>
                    <a:bodyPr/>
                    <a:lstStyle/>
                    <a:p>
                      <a:pPr algn="ctr" fontAlgn="ctr"/>
                      <a:r>
                        <a:rPr lang="en-IN" sz="1050" b="1" i="0" u="none" strike="noStrike">
                          <a:solidFill>
                            <a:srgbClr val="000000"/>
                          </a:solidFill>
                          <a:effectLst/>
                          <a:latin typeface="Arial" panose="020B0604020202020204" pitchFamily="34" charset="0"/>
                        </a:rPr>
                        <a:t>India</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1993</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a:solidFill>
                            <a:srgbClr val="000000"/>
                          </a:solidFill>
                          <a:effectLst/>
                          <a:latin typeface="Arial" panose="020B0604020202020204" pitchFamily="34" charset="0"/>
                        </a:rPr>
                        <a:t>64305</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ctr"/>
                      <a:r>
                        <a:rPr lang="en-IN" sz="1050" b="1" i="0" u="none" strike="noStrike" dirty="0">
                          <a:solidFill>
                            <a:srgbClr val="000000"/>
                          </a:solidFill>
                          <a:effectLst/>
                          <a:latin typeface="Arial" panose="020B0604020202020204" pitchFamily="34" charset="0"/>
                        </a:rPr>
                        <a:t>Acute Hepatitis</a:t>
                      </a:r>
                    </a:p>
                  </a:txBody>
                  <a:tcPr marL="4500" marR="4500" marT="45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053128696"/>
                  </a:ext>
                </a:extLst>
              </a:tr>
            </a:tbl>
          </a:graphicData>
        </a:graphic>
      </p:graphicFrame>
    </p:spTree>
    <p:extLst>
      <p:ext uri="{BB962C8B-B14F-4D97-AF65-F5344CB8AC3E}">
        <p14:creationId xmlns:p14="http://schemas.microsoft.com/office/powerpoint/2010/main" val="3532798035"/>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{89F645A4-5360-4BF4-8FC7-4E4F7191B905}tf56410444_win32</Template>
  <TotalTime>484</TotalTime>
  <Words>5402</Words>
  <Application>Microsoft Office PowerPoint</Application>
  <PresentationFormat>Widescreen</PresentationFormat>
  <Paragraphs>552</Paragraphs>
  <Slides>42</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vt:i4>
      </vt:variant>
    </vt:vector>
  </HeadingPairs>
  <TitlesOfParts>
    <vt:vector size="55" baseType="lpstr">
      <vt:lpstr>Agency FB</vt:lpstr>
      <vt:lpstr>Arial</vt:lpstr>
      <vt:lpstr>Bahnschrift</vt:lpstr>
      <vt:lpstr>Baskerville</vt:lpstr>
      <vt:lpstr>Baskerville Old Face</vt:lpstr>
      <vt:lpstr>Calibri</vt:lpstr>
      <vt:lpstr>Corbel Light</vt:lpstr>
      <vt:lpstr>Gill Sans Light</vt:lpstr>
      <vt:lpstr>Gill Sans MT Condensed</vt:lpstr>
      <vt:lpstr>Gill Sans Nova</vt:lpstr>
      <vt:lpstr>Gill Sans Nova Light</vt:lpstr>
      <vt:lpstr>Helvetica Neue</vt:lpstr>
      <vt:lpstr>Office Theme</vt:lpstr>
      <vt:lpstr>Project  Cause of Death</vt:lpstr>
      <vt:lpstr>Summary</vt:lpstr>
      <vt:lpstr>Introduction</vt:lpstr>
      <vt:lpstr>Introduction</vt:lpstr>
      <vt:lpstr>EDA – Exploratory Data Analysis</vt:lpstr>
      <vt:lpstr>Total Number of Death Due to Various Causes</vt:lpstr>
      <vt:lpstr>Total Number of Death Due to Various Causes</vt:lpstr>
      <vt:lpstr>Maximum count of Deaths with causes.</vt:lpstr>
      <vt:lpstr>Total Number of Death Due to Various Causes</vt:lpstr>
      <vt:lpstr>Year wise Average Count of Death due to various causes</vt:lpstr>
      <vt:lpstr>PowerPoint Presentation</vt:lpstr>
      <vt:lpstr>PowerPoint Presentation</vt:lpstr>
      <vt:lpstr>PowerPoint Presentation</vt:lpstr>
      <vt:lpstr>PowerPoint Presentation</vt:lpstr>
      <vt:lpstr>PowerPoint Presentation</vt:lpstr>
      <vt:lpstr>Country wise data of Average Death </vt:lpstr>
      <vt:lpstr>PowerPoint Presentation</vt:lpstr>
      <vt:lpstr>PowerPoint Presentation</vt:lpstr>
      <vt:lpstr>PowerPoint Presentation</vt:lpstr>
      <vt:lpstr>PowerPoint Presentation</vt:lpstr>
      <vt:lpstr>PowerPoint Presentation</vt:lpstr>
      <vt:lpstr>PowerPoint Presentation</vt:lpstr>
      <vt:lpstr>Country wise data of Average Death </vt:lpstr>
      <vt:lpstr>PowerPoint Presentation</vt:lpstr>
      <vt:lpstr>PowerPoint Presentation</vt:lpstr>
      <vt:lpstr>PowerPoint Presentation</vt:lpstr>
      <vt:lpstr>PowerPoint Presentation</vt:lpstr>
      <vt:lpstr>PowerPoint Presentation</vt:lpstr>
      <vt:lpstr>PowerPoint Presentation</vt:lpstr>
      <vt:lpstr>Country wise data of Average Death </vt:lpstr>
      <vt:lpstr>PowerPoint Presentation</vt:lpstr>
      <vt:lpstr>PowerPoint Presentation</vt:lpstr>
      <vt:lpstr>PowerPoint Presentation</vt:lpstr>
      <vt:lpstr>PowerPoint Presentation</vt:lpstr>
      <vt:lpstr>PowerPoint Presentation</vt:lpstr>
      <vt:lpstr>PowerPoint Presentation</vt:lpstr>
      <vt:lpstr>Checking Skewness of our Data </vt:lpstr>
      <vt:lpstr>PowerPoint Presentation</vt:lpstr>
      <vt:lpstr>PowerPoint Presentation</vt:lpstr>
      <vt:lpstr>Correlation of Data using Heatmap</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Cause of Death</dc:title>
  <dc:creator>Akshay Shingavi</dc:creator>
  <cp:lastModifiedBy>Akshay Shingavi</cp:lastModifiedBy>
  <cp:revision>6</cp:revision>
  <dcterms:created xsi:type="dcterms:W3CDTF">2022-12-18T08:40:11Z</dcterms:created>
  <dcterms:modified xsi:type="dcterms:W3CDTF">2022-12-18T16:44:47Z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